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5200" u="none">
                <a:solidFill>
                  <a:srgbClr val="7A211F"/>
                </a:solidFill>
                <a:latin typeface="Neutraface Condensed Bold"/>
              </a:defRPr>
            </a:pPr>
            <a:r>
              <a:rPr b="0" i="0" strike="noStrike" sz="5200" u="none">
                <a:solidFill>
                  <a:srgbClr val="7A211F"/>
                </a:solidFill>
                <a:latin typeface="Neutraface Condensed Bold"/>
              </a:rPr>
              <a:t>Your Local Fire Starts</a:t>
            </a:r>
          </a:p>
        </c:rich>
      </c:tx>
      <c:layout>
        <c:manualLayout>
          <c:xMode val="edge"/>
          <c:yMode val="edge"/>
          <c:x val="0.401301"/>
          <c:y val="0"/>
          <c:w val="0.197399"/>
          <c:h val="0.122865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370234"/>
          <c:y val="0.122865"/>
          <c:w val="0.957977"/>
          <c:h val="0.7941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Equipment </c:v>
                </c:pt>
              </c:strCache>
            </c:strRef>
          </c:tx>
          <c:spPr>
            <a:solidFill>
              <a:srgbClr val="49606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5000" u="none">
                    <a:solidFill>
                      <a:srgbClr val="FFFFFF"/>
                    </a:solidFill>
                    <a:latin typeface="Neutraface Condensed Bold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Sheet1!$B$2:$F$2</c:f>
              <c:numCache>
                <c:ptCount val="5"/>
                <c:pt idx="0">
                  <c:v>34.000000</c:v>
                </c:pt>
                <c:pt idx="1">
                  <c:v>26.000000</c:v>
                </c:pt>
                <c:pt idx="2">
                  <c:v>53.000000</c:v>
                </c:pt>
                <c:pt idx="3">
                  <c:v>96.000000</c:v>
                </c:pt>
                <c:pt idx="4">
                  <c:v>63.000000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Debris</c:v>
                </c:pt>
              </c:strCache>
            </c:strRef>
          </c:tx>
          <c:spPr>
            <a:solidFill>
              <a:srgbClr val="6C6F39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5000" u="none">
                    <a:solidFill>
                      <a:srgbClr val="FFFFFF"/>
                    </a:solidFill>
                    <a:latin typeface="Neutraface Condensed Bold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Sheet1!$B$3:$F$3</c:f>
              <c:numCache>
                <c:ptCount val="5"/>
                <c:pt idx="0">
                  <c:v>55.000000</c:v>
                </c:pt>
                <c:pt idx="1">
                  <c:v>43.000000</c:v>
                </c:pt>
                <c:pt idx="2">
                  <c:v>70.000000</c:v>
                </c:pt>
                <c:pt idx="3">
                  <c:v>58.000000</c:v>
                </c:pt>
                <c:pt idx="4">
                  <c:v>23.000000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Lightning</c:v>
                </c:pt>
              </c:strCache>
            </c:strRef>
          </c:tx>
          <c:spPr>
            <a:solidFill>
              <a:srgbClr val="F0B24F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5000" u="none">
                    <a:solidFill>
                      <a:srgbClr val="FFFFFF"/>
                    </a:solidFill>
                    <a:latin typeface="Neutraface Condensed Bold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Sheet1!$B$4:$F$4</c:f>
              <c:numCache>
                <c:ptCount val="5"/>
                <c:pt idx="0">
                  <c:v>32.000000</c:v>
                </c:pt>
                <c:pt idx="1">
                  <c:v>12.000000</c:v>
                </c:pt>
                <c:pt idx="2">
                  <c:v>24.000000</c:v>
                </c:pt>
                <c:pt idx="3">
                  <c:v>45.000000</c:v>
                </c:pt>
                <c:pt idx="4">
                  <c:v>34.000000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Campfires</c:v>
                </c:pt>
              </c:strCache>
            </c:strRef>
          </c:tx>
          <c:spPr>
            <a:solidFill>
              <a:srgbClr val="BC5B07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5000" u="none">
                    <a:solidFill>
                      <a:srgbClr val="FFFFFF"/>
                    </a:solidFill>
                    <a:latin typeface="Neutraface Condensed Bold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Sheet1!$B$5:$F$5</c:f>
              <c:numCache>
                <c:ptCount val="5"/>
                <c:pt idx="0">
                  <c:v>2.000000</c:v>
                </c:pt>
                <c:pt idx="1">
                  <c:v>3.000000</c:v>
                </c:pt>
                <c:pt idx="2">
                  <c:v>5.000000</c:v>
                </c:pt>
                <c:pt idx="3">
                  <c:v>3.000000</c:v>
                </c:pt>
                <c:pt idx="4">
                  <c:v>2.000000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Children</c:v>
                </c:pt>
              </c:strCache>
            </c:strRef>
          </c:tx>
          <c:spPr>
            <a:solidFill>
              <a:srgbClr val="892319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5000" u="none">
                    <a:solidFill>
                      <a:srgbClr val="FFFFFF"/>
                    </a:solidFill>
                    <a:latin typeface="Neutraface Condensed Bold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Sheet1!$B$6:$F$6</c:f>
              <c:numCache>
                <c:ptCount val="5"/>
                <c:pt idx="0">
                  <c:v>1.000000</c:v>
                </c:pt>
                <c:pt idx="1">
                  <c:v>4.000000</c:v>
                </c:pt>
                <c:pt idx="2">
                  <c:v>3.000000</c:v>
                </c:pt>
                <c:pt idx="3">
                  <c:v>5.000000</c:v>
                </c:pt>
                <c:pt idx="4">
                  <c:v>2.000000</c:v>
                </c:pt>
              </c:numCache>
            </c:numRef>
          </c:val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Arson</c:v>
                </c:pt>
              </c:strCache>
            </c:strRef>
          </c:tx>
          <c:spPr>
            <a:solidFill>
              <a:srgbClr val="4D250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5000" u="none">
                    <a:solidFill>
                      <a:srgbClr val="FFFFFF"/>
                    </a:solidFill>
                    <a:latin typeface="Neutraface Condensed Bold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Sheet1!$B$7:$F$7</c:f>
              <c:numCache>
                <c:ptCount val="5"/>
                <c:pt idx="0">
                  <c:v>0.000000</c:v>
                </c:pt>
                <c:pt idx="1">
                  <c:v>2.000000</c:v>
                </c:pt>
                <c:pt idx="2">
                  <c:v>1.000000</c:v>
                </c:pt>
                <c:pt idx="3">
                  <c:v>2.000000</c:v>
                </c:pt>
                <c:pt idx="4">
                  <c:v>0.000000</c:v>
                </c:pt>
              </c:numCache>
            </c:numRef>
          </c:val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Cigarettes</c:v>
                </c:pt>
              </c:strCache>
            </c:strRef>
          </c:tx>
          <c:spPr>
            <a:solidFill>
              <a:srgbClr val="5D7578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5000" u="none">
                    <a:solidFill>
                      <a:srgbClr val="FFFFFF"/>
                    </a:solidFill>
                    <a:latin typeface="Neutraface Condensed Bold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Sheet1!$B$8:$F$8</c:f>
              <c:numCache>
                <c:ptCount val="5"/>
                <c:pt idx="0">
                  <c:v>2.000000</c:v>
                </c:pt>
                <c:pt idx="1">
                  <c:v>0.000000</c:v>
                </c:pt>
                <c:pt idx="2">
                  <c:v>0.000000</c:v>
                </c:pt>
                <c:pt idx="3">
                  <c:v>0.000000</c:v>
                </c:pt>
                <c:pt idx="4">
                  <c:v>3.000000</c:v>
                </c:pt>
              </c:numCache>
            </c:numRef>
          </c:val>
        </c:ser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FFFFFF"/>
            </a:solidFill>
            <a:prstDash val="solid"/>
            <a:miter lim="400000"/>
          </a:ln>
        </c:spPr>
        <c:txPr>
          <a:bodyPr rot="0"/>
          <a:lstStyle/>
          <a:p>
            <a:pPr>
              <a:defRPr b="0" i="0" strike="noStrike" sz="3400" u="none">
                <a:solidFill>
                  <a:srgbClr val="FFFFFF"/>
                </a:solidFill>
                <a:latin typeface="Neutraface Condensed Bold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FFFFFF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b="0" i="0" strike="noStrike" sz="3400" u="none">
                <a:solidFill>
                  <a:srgbClr val="FFFFFF"/>
                </a:solidFill>
                <a:latin typeface="Neutraface Condensed Bold"/>
              </a:defRPr>
            </a:pPr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0109619"/>
          <c:y val="0.084048"/>
          <c:w val="0.964815"/>
          <c:h val="0.0812227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4000" u="none">
              <a:solidFill>
                <a:srgbClr val="E47C3A"/>
              </a:solidFill>
              <a:latin typeface="Neutraface Condensed Bold"/>
            </a:defRPr>
          </a:pPr>
        </a:p>
      </c:txPr>
    </c:legend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Shape 13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0" y="-1291579"/>
            <a:ext cx="29260800" cy="19507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"/>
          <p:cNvSpPr/>
          <p:nvPr/>
        </p:nvSpPr>
        <p:spPr>
          <a:xfrm>
            <a:off x="-55265" y="-114102"/>
            <a:ext cx="24494530" cy="1834357"/>
          </a:xfrm>
          <a:prstGeom prst="rect">
            <a:avLst/>
          </a:prstGeom>
          <a:solidFill>
            <a:srgbClr val="D3573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8" name="Lesson 3: Equipment Fires"/>
          <p:cNvSpPr txBox="1"/>
          <p:nvPr/>
        </p:nvSpPr>
        <p:spPr>
          <a:xfrm>
            <a:off x="567266" y="187126"/>
            <a:ext cx="13174639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74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Lesson 3: Equipment Fires</a:t>
            </a:r>
          </a:p>
        </p:txBody>
      </p:sp>
      <p:pic>
        <p:nvPicPr>
          <p:cNvPr id="119" name="FireFacts_logo-02.png" descr="FireFacts_logo-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58825" y="11229364"/>
            <a:ext cx="4981712" cy="2092319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8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2921000" y="330200"/>
            <a:ext cx="18542000" cy="9207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8016875" y="-63500"/>
            <a:ext cx="19831050" cy="13220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21"/>
          </p:nvPr>
        </p:nvSpPr>
        <p:spPr>
          <a:xfrm>
            <a:off x="9972675" y="2125132"/>
            <a:ext cx="16402050" cy="10934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buClrTx/>
              <a:defRPr sz="3800"/>
            </a:lvl1pPr>
            <a:lvl2pPr marL="1117600" indent="-558800">
              <a:spcBef>
                <a:spcPts val="4500"/>
              </a:spcBef>
              <a:buClrTx/>
              <a:defRPr sz="3800"/>
            </a:lvl2pPr>
            <a:lvl3pPr marL="1676400" indent="-558800">
              <a:spcBef>
                <a:spcPts val="4500"/>
              </a:spcBef>
              <a:buClrTx/>
              <a:defRPr sz="3800"/>
            </a:lvl3pPr>
            <a:lvl4pPr marL="2235200" indent="-558800">
              <a:spcBef>
                <a:spcPts val="4500"/>
              </a:spcBef>
              <a:buClrTx/>
              <a:defRPr sz="3800"/>
            </a:lvl4pPr>
            <a:lvl5pPr marL="2794000" indent="-558800">
              <a:spcBef>
                <a:spcPts val="4500"/>
              </a:spcBef>
              <a:buClrTx/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15290800" y="6870700"/>
            <a:ext cx="8343900" cy="5562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15316200" y="952500"/>
            <a:ext cx="8305800" cy="553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-1739900" y="-258233"/>
            <a:ext cx="20065999" cy="133773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Relationship Id="rId3" Type="http://schemas.openxmlformats.org/officeDocument/2006/relationships/image" Target="../media/image6.tif"/><Relationship Id="rId4" Type="http://schemas.openxmlformats.org/officeDocument/2006/relationships/image" Target="../media/image7.tif"/><Relationship Id="rId5" Type="http://schemas.openxmlformats.org/officeDocument/2006/relationships/image" Target="../media/image8.tif"/><Relationship Id="rId6" Type="http://schemas.openxmlformats.org/officeDocument/2006/relationships/image" Target="../media/image9.tif"/><Relationship Id="rId7" Type="http://schemas.openxmlformats.org/officeDocument/2006/relationships/image" Target="../media/image5.tif"/><Relationship Id="rId8" Type="http://schemas.openxmlformats.org/officeDocument/2006/relationships/image" Target="../media/image10.tif"/><Relationship Id="rId9" Type="http://schemas.openxmlformats.org/officeDocument/2006/relationships/image" Target="../media/image11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FireFacts_logo-02.png" descr="FireFacts_logo-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2200" y="700265"/>
            <a:ext cx="12754802" cy="5357018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Lesson 3:…"/>
          <p:cNvSpPr txBox="1"/>
          <p:nvPr/>
        </p:nvSpPr>
        <p:spPr>
          <a:xfrm>
            <a:off x="1234549" y="8766843"/>
            <a:ext cx="14464467" cy="3376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l" defTabSz="457200">
              <a:defRPr sz="10800">
                <a:solidFill>
                  <a:srgbClr val="87151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E44D26"/>
                </a:solidFill>
              </a:rPr>
              <a:t>Lesson 3:</a:t>
            </a:r>
            <a:endParaRPr>
              <a:solidFill>
                <a:srgbClr val="E44D26"/>
              </a:solidFill>
            </a:endParaRPr>
          </a:p>
          <a:p>
            <a:pPr algn="l" defTabSz="457200">
              <a:defRPr sz="10800">
                <a:solidFill>
                  <a:srgbClr val="87151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F47621"/>
                </a:solidFill>
              </a:rPr>
              <a:t>Equipment Fires</a:t>
            </a:r>
          </a:p>
        </p:txBody>
      </p:sp>
      <p:pic>
        <p:nvPicPr>
          <p:cNvPr id="14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48266" y="6411383"/>
            <a:ext cx="8434035" cy="55084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Oval"/>
          <p:cNvSpPr/>
          <p:nvPr/>
        </p:nvSpPr>
        <p:spPr>
          <a:xfrm>
            <a:off x="2366764" y="6106947"/>
            <a:ext cx="13910072" cy="6003860"/>
          </a:xfrm>
          <a:prstGeom prst="ellipse">
            <a:avLst/>
          </a:prstGeom>
          <a:solidFill>
            <a:srgbClr val="00F9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6" name="What is a clear zone?"/>
          <p:cNvSpPr txBox="1"/>
          <p:nvPr/>
        </p:nvSpPr>
        <p:spPr>
          <a:xfrm>
            <a:off x="1243700" y="2764366"/>
            <a:ext cx="6436971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200">
                <a:solidFill>
                  <a:srgbClr val="D35735"/>
                </a:solidFill>
              </a:defRPr>
            </a:lvl1pPr>
          </a:lstStyle>
          <a:p>
            <a:pPr/>
            <a:r>
              <a:t>What is a clear zone?</a:t>
            </a:r>
          </a:p>
        </p:txBody>
      </p:sp>
      <p:sp>
        <p:nvSpPr>
          <p:cNvPr id="187" name="Flame…"/>
          <p:cNvSpPr/>
          <p:nvPr/>
        </p:nvSpPr>
        <p:spPr>
          <a:xfrm>
            <a:off x="8686800" y="6680861"/>
            <a:ext cx="1270000" cy="2759473"/>
          </a:xfrm>
          <a:prstGeom prst="rect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  <a:r>
              <a:t>Flame</a:t>
            </a:r>
          </a:p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  <a:r>
              <a:t>GFX</a:t>
            </a:r>
          </a:p>
        </p:txBody>
      </p:sp>
      <p:sp>
        <p:nvSpPr>
          <p:cNvPr id="188" name="Double Arrow"/>
          <p:cNvSpPr/>
          <p:nvPr/>
        </p:nvSpPr>
        <p:spPr>
          <a:xfrm>
            <a:off x="10037233" y="8878689"/>
            <a:ext cx="5941484" cy="460376"/>
          </a:xfrm>
          <a:prstGeom prst="leftRightArrow">
            <a:avLst>
              <a:gd name="adj1" fmla="val 32000"/>
              <a:gd name="adj2" fmla="val 121379"/>
            </a:avLst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9" name="Clear Zone"/>
          <p:cNvSpPr txBox="1"/>
          <p:nvPr/>
        </p:nvSpPr>
        <p:spPr>
          <a:xfrm>
            <a:off x="11952605" y="8071613"/>
            <a:ext cx="2110741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Clear Zone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Ignition Source Height x 4  = Clear Zone Diameter"/>
          <p:cNvSpPr txBox="1"/>
          <p:nvPr>
            <p:ph type="body" sz="quarter" idx="4294967295"/>
          </p:nvPr>
        </p:nvSpPr>
        <p:spPr>
          <a:xfrm>
            <a:off x="1732657" y="3282603"/>
            <a:ext cx="18435637" cy="3226662"/>
          </a:xfrm>
          <a:prstGeom prst="rect">
            <a:avLst/>
          </a:prstGeom>
        </p:spPr>
        <p:txBody>
          <a:bodyPr/>
          <a:lstStyle>
            <a:lvl1pPr marL="0" indent="228600" defTabSz="457200">
              <a:spcBef>
                <a:spcPts val="10300"/>
              </a:spcBef>
              <a:buSzTx/>
              <a:buNone/>
              <a:defRPr b="1" sz="6000">
                <a:solidFill>
                  <a:srgbClr val="EB9F4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Ignition Source Height x 4  = Clear Zone Diameter </a:t>
            </a:r>
          </a:p>
        </p:txBody>
      </p:sp>
      <p:sp>
        <p:nvSpPr>
          <p:cNvPr id="192" name="Oval"/>
          <p:cNvSpPr/>
          <p:nvPr/>
        </p:nvSpPr>
        <p:spPr>
          <a:xfrm>
            <a:off x="2366764" y="6106947"/>
            <a:ext cx="13910072" cy="6003860"/>
          </a:xfrm>
          <a:prstGeom prst="ellipse">
            <a:avLst/>
          </a:prstGeom>
          <a:solidFill>
            <a:srgbClr val="00F9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3" name="Determine the size of a clear zone"/>
          <p:cNvSpPr txBox="1"/>
          <p:nvPr/>
        </p:nvSpPr>
        <p:spPr>
          <a:xfrm>
            <a:off x="3524239" y="2542658"/>
            <a:ext cx="10105493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200">
                <a:solidFill>
                  <a:srgbClr val="D35735"/>
                </a:solidFill>
              </a:defRPr>
            </a:lvl1pPr>
          </a:lstStyle>
          <a:p>
            <a:pPr/>
            <a:r>
              <a:t>Determine the size of a clear zone</a:t>
            </a:r>
          </a:p>
        </p:txBody>
      </p:sp>
      <p:sp>
        <p:nvSpPr>
          <p:cNvPr id="194" name="Flame…"/>
          <p:cNvSpPr/>
          <p:nvPr/>
        </p:nvSpPr>
        <p:spPr>
          <a:xfrm>
            <a:off x="8686800" y="6680861"/>
            <a:ext cx="1270000" cy="2759473"/>
          </a:xfrm>
          <a:prstGeom prst="rect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  <a:r>
              <a:t>Flame</a:t>
            </a:r>
          </a:p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  <a:r>
              <a:t>GFX</a:t>
            </a:r>
          </a:p>
        </p:txBody>
      </p:sp>
      <p:sp>
        <p:nvSpPr>
          <p:cNvPr id="195" name="Double Arrow"/>
          <p:cNvSpPr/>
          <p:nvPr/>
        </p:nvSpPr>
        <p:spPr>
          <a:xfrm>
            <a:off x="10037233" y="8878689"/>
            <a:ext cx="5941484" cy="460376"/>
          </a:xfrm>
          <a:prstGeom prst="leftRightArrow">
            <a:avLst>
              <a:gd name="adj1" fmla="val 32000"/>
              <a:gd name="adj2" fmla="val 121379"/>
            </a:avLst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6" name="Double Arrow"/>
          <p:cNvSpPr/>
          <p:nvPr/>
        </p:nvSpPr>
        <p:spPr>
          <a:xfrm rot="16200000">
            <a:off x="6665251" y="7951953"/>
            <a:ext cx="2658997" cy="308703"/>
          </a:xfrm>
          <a:prstGeom prst="leftRightArrow">
            <a:avLst>
              <a:gd name="adj1" fmla="val 32000"/>
              <a:gd name="adj2" fmla="val 181016"/>
            </a:avLst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7" name="Flame…"/>
          <p:cNvSpPr txBox="1"/>
          <p:nvPr/>
        </p:nvSpPr>
        <p:spPr>
          <a:xfrm>
            <a:off x="6245288" y="7591130"/>
            <a:ext cx="1327024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Flame</a:t>
            </a:r>
          </a:p>
          <a:p>
            <a:pPr/>
            <a:r>
              <a:t>Height</a:t>
            </a:r>
          </a:p>
        </p:txBody>
      </p:sp>
      <p:sp>
        <p:nvSpPr>
          <p:cNvPr id="198" name="Clear Zone"/>
          <p:cNvSpPr txBox="1"/>
          <p:nvPr/>
        </p:nvSpPr>
        <p:spPr>
          <a:xfrm>
            <a:off x="11952605" y="8071613"/>
            <a:ext cx="2110741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Clear Zone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alculate the probability of ignition"/>
          <p:cNvSpPr txBox="1"/>
          <p:nvPr/>
        </p:nvSpPr>
        <p:spPr>
          <a:xfrm>
            <a:off x="1080372" y="2732000"/>
            <a:ext cx="1194926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228600" algn="l" defTabSz="457200">
              <a:spcBef>
                <a:spcPts val="5000"/>
              </a:spcBef>
              <a:defRPr b="0" sz="6000">
                <a:solidFill>
                  <a:srgbClr val="D3573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Calculate the probability of ignition</a:t>
            </a:r>
          </a:p>
        </p:txBody>
      </p:sp>
      <p:sp>
        <p:nvSpPr>
          <p:cNvPr id="201" name="TBD"/>
          <p:cNvSpPr txBox="1"/>
          <p:nvPr/>
        </p:nvSpPr>
        <p:spPr>
          <a:xfrm>
            <a:off x="11743181" y="6577775"/>
            <a:ext cx="897638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AB1500"/>
                </a:solidFill>
              </a:defRPr>
            </a:lvl1pPr>
          </a:lstStyle>
          <a:p>
            <a:pPr/>
            <a:r>
              <a:t>TBD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Identify the potential ignition sources…"/>
          <p:cNvSpPr txBox="1"/>
          <p:nvPr>
            <p:ph type="body" sz="half" idx="4294967295"/>
          </p:nvPr>
        </p:nvSpPr>
        <p:spPr>
          <a:xfrm>
            <a:off x="1276747" y="4759747"/>
            <a:ext cx="15210168" cy="7282988"/>
          </a:xfrm>
          <a:prstGeom prst="rect">
            <a:avLst/>
          </a:prstGeom>
        </p:spPr>
        <p:txBody>
          <a:bodyPr/>
          <a:lstStyle/>
          <a:p>
            <a:pPr marL="0" indent="228600" defTabSz="457200">
              <a:spcBef>
                <a:spcPts val="10300"/>
              </a:spcBef>
              <a:buSzTx/>
              <a:buNone/>
              <a:defRPr b="1" sz="6000">
                <a:solidFill>
                  <a:srgbClr val="EB9F4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Identify the potential ignition sources</a:t>
            </a:r>
          </a:p>
          <a:p>
            <a:pPr marL="0" indent="228600" defTabSz="457200">
              <a:spcBef>
                <a:spcPts val="10300"/>
              </a:spcBef>
              <a:buSzTx/>
              <a:buNone/>
              <a:defRPr b="1" sz="6000">
                <a:solidFill>
                  <a:srgbClr val="EB9F4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Calculate probability of ignition</a:t>
            </a:r>
          </a:p>
          <a:p>
            <a:pPr marL="0" indent="228600" defTabSz="457200">
              <a:spcBef>
                <a:spcPts val="10300"/>
              </a:spcBef>
              <a:buSzTx/>
              <a:buNone/>
              <a:defRPr b="1" sz="6000">
                <a:solidFill>
                  <a:srgbClr val="EB9F4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Determine ignition sources’ exposure to fuel </a:t>
            </a:r>
          </a:p>
        </p:txBody>
      </p:sp>
      <p:sp>
        <p:nvSpPr>
          <p:cNvPr id="204" name="Determining equipment fire risk"/>
          <p:cNvSpPr txBox="1"/>
          <p:nvPr/>
        </p:nvSpPr>
        <p:spPr>
          <a:xfrm>
            <a:off x="1080372" y="2732000"/>
            <a:ext cx="10888117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228600" algn="l" defTabSz="457200">
              <a:spcBef>
                <a:spcPts val="5000"/>
              </a:spcBef>
              <a:defRPr b="0" sz="6000">
                <a:solidFill>
                  <a:srgbClr val="D3573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Determining equipment fire risk</a:t>
            </a:r>
          </a:p>
        </p:txBody>
      </p:sp>
      <p:sp>
        <p:nvSpPr>
          <p:cNvPr id="205" name="Example images for each point"/>
          <p:cNvSpPr/>
          <p:nvPr/>
        </p:nvSpPr>
        <p:spPr>
          <a:xfrm>
            <a:off x="16347633" y="4927868"/>
            <a:ext cx="6645398" cy="5381883"/>
          </a:xfrm>
          <a:prstGeom prst="rect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2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Example images for each point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revent equipment caused fires"/>
          <p:cNvSpPr txBox="1"/>
          <p:nvPr/>
        </p:nvSpPr>
        <p:spPr>
          <a:xfrm>
            <a:off x="1080372" y="2732000"/>
            <a:ext cx="1105927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228600" algn="l" defTabSz="457200">
              <a:spcBef>
                <a:spcPts val="5000"/>
              </a:spcBef>
              <a:defRPr b="0" sz="6000">
                <a:solidFill>
                  <a:srgbClr val="D3573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Prevent equipment caused fires</a:t>
            </a:r>
          </a:p>
        </p:txBody>
      </p:sp>
      <p:sp>
        <p:nvSpPr>
          <p:cNvPr id="208" name="Equipment knowledge…"/>
          <p:cNvSpPr txBox="1"/>
          <p:nvPr>
            <p:ph type="body" sz="half" idx="4294967295"/>
          </p:nvPr>
        </p:nvSpPr>
        <p:spPr>
          <a:xfrm>
            <a:off x="2737247" y="4893229"/>
            <a:ext cx="15210168" cy="7282988"/>
          </a:xfrm>
          <a:prstGeom prst="rect">
            <a:avLst/>
          </a:prstGeom>
        </p:spPr>
        <p:txBody>
          <a:bodyPr/>
          <a:lstStyle/>
          <a:p>
            <a:pPr marL="0" indent="228600" defTabSz="457200">
              <a:spcBef>
                <a:spcPts val="10300"/>
              </a:spcBef>
              <a:buSzTx/>
              <a:buNone/>
              <a:defRPr b="1" sz="6000">
                <a:solidFill>
                  <a:srgbClr val="EB9F4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Equipment knowledge</a:t>
            </a:r>
          </a:p>
          <a:p>
            <a:pPr marL="0" indent="228600" defTabSz="457200">
              <a:spcBef>
                <a:spcPts val="10300"/>
              </a:spcBef>
              <a:buSzTx/>
              <a:buNone/>
              <a:defRPr b="1" sz="6000">
                <a:solidFill>
                  <a:srgbClr val="EB9F4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Work schedule planning</a:t>
            </a:r>
          </a:p>
          <a:p>
            <a:pPr marL="0" indent="228600" defTabSz="457200">
              <a:spcBef>
                <a:spcPts val="10300"/>
              </a:spcBef>
              <a:buSzTx/>
              <a:buNone/>
              <a:defRPr b="1" sz="6000">
                <a:solidFill>
                  <a:srgbClr val="EB9F4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Maintenance</a:t>
            </a:r>
          </a:p>
        </p:txBody>
      </p:sp>
      <p:sp>
        <p:nvSpPr>
          <p:cNvPr id="209" name="Example images for each point"/>
          <p:cNvSpPr/>
          <p:nvPr/>
        </p:nvSpPr>
        <p:spPr>
          <a:xfrm>
            <a:off x="13720568" y="4694888"/>
            <a:ext cx="8868246" cy="6205824"/>
          </a:xfrm>
          <a:prstGeom prst="rect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2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Example images for each point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roper maintenance prevents fires from starting"/>
          <p:cNvSpPr txBox="1"/>
          <p:nvPr/>
        </p:nvSpPr>
        <p:spPr>
          <a:xfrm>
            <a:off x="1080372" y="2732000"/>
            <a:ext cx="1643680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228600" algn="l" defTabSz="457200">
              <a:spcBef>
                <a:spcPts val="5000"/>
              </a:spcBef>
              <a:defRPr b="0" sz="6000">
                <a:solidFill>
                  <a:srgbClr val="D3573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Proper maintenance prevents fires from starting</a:t>
            </a:r>
          </a:p>
        </p:txBody>
      </p:sp>
      <p:sp>
        <p:nvSpPr>
          <p:cNvPr id="212" name="Prevents friction…"/>
          <p:cNvSpPr txBox="1"/>
          <p:nvPr>
            <p:ph type="body" sz="half" idx="4294967295"/>
          </p:nvPr>
        </p:nvSpPr>
        <p:spPr>
          <a:xfrm>
            <a:off x="1213247" y="4156306"/>
            <a:ext cx="15210168" cy="7282988"/>
          </a:xfrm>
          <a:prstGeom prst="rect">
            <a:avLst/>
          </a:prstGeom>
        </p:spPr>
        <p:txBody>
          <a:bodyPr/>
          <a:lstStyle/>
          <a:p>
            <a:pPr marL="0" indent="214884" defTabSz="429768">
              <a:spcBef>
                <a:spcPts val="9600"/>
              </a:spcBef>
              <a:buSzTx/>
              <a:buNone/>
              <a:defRPr b="1" sz="5640">
                <a:solidFill>
                  <a:srgbClr val="EB9F4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Prevents friction</a:t>
            </a:r>
          </a:p>
          <a:p>
            <a:pPr marL="0" indent="214884" defTabSz="429768">
              <a:spcBef>
                <a:spcPts val="9600"/>
              </a:spcBef>
              <a:buSzTx/>
              <a:buNone/>
              <a:defRPr b="1" sz="5640">
                <a:solidFill>
                  <a:srgbClr val="EB9F4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Prevents residue fires</a:t>
            </a:r>
          </a:p>
          <a:p>
            <a:pPr marL="0" indent="214884" defTabSz="429768">
              <a:spcBef>
                <a:spcPts val="9600"/>
              </a:spcBef>
              <a:buSzTx/>
              <a:buNone/>
              <a:defRPr b="1" sz="5640">
                <a:solidFill>
                  <a:srgbClr val="EB9F4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Prevents leaking of flammable liquids</a:t>
            </a:r>
          </a:p>
          <a:p>
            <a:pPr marL="0" indent="214884" defTabSz="429768">
              <a:spcBef>
                <a:spcPts val="9600"/>
              </a:spcBef>
              <a:buSzTx/>
              <a:buNone/>
              <a:defRPr b="1" sz="5640">
                <a:solidFill>
                  <a:srgbClr val="EB9F4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Prevents in field repairs</a:t>
            </a:r>
          </a:p>
        </p:txBody>
      </p:sp>
      <p:sp>
        <p:nvSpPr>
          <p:cNvPr id="213" name="Example images for each point"/>
          <p:cNvSpPr/>
          <p:nvPr/>
        </p:nvSpPr>
        <p:spPr>
          <a:xfrm>
            <a:off x="14703082" y="4589745"/>
            <a:ext cx="8251849" cy="6310967"/>
          </a:xfrm>
          <a:prstGeom prst="rect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2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Example images for each point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Rectangle"/>
          <p:cNvSpPr/>
          <p:nvPr/>
        </p:nvSpPr>
        <p:spPr>
          <a:xfrm>
            <a:off x="-55265" y="-114102"/>
            <a:ext cx="24494530" cy="1834357"/>
          </a:xfrm>
          <a:prstGeom prst="rect">
            <a:avLst/>
          </a:prstGeom>
          <a:solidFill>
            <a:srgbClr val="D3573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6" name="Lesson 3: Equipment Fires"/>
          <p:cNvSpPr txBox="1"/>
          <p:nvPr/>
        </p:nvSpPr>
        <p:spPr>
          <a:xfrm>
            <a:off x="685800" y="237911"/>
            <a:ext cx="13174638" cy="236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74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Lesson 3: Equipment Fires</a:t>
            </a:r>
          </a:p>
        </p:txBody>
      </p:sp>
      <p:pic>
        <p:nvPicPr>
          <p:cNvPr id="217" name="FireFacts_logo-02.png" descr="FireFacts_logo-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58825" y="11229364"/>
            <a:ext cx="4981712" cy="2092319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First actions…"/>
          <p:cNvSpPr txBox="1"/>
          <p:nvPr>
            <p:ph type="body" sz="half" idx="1"/>
          </p:nvPr>
        </p:nvSpPr>
        <p:spPr>
          <a:xfrm>
            <a:off x="2737247" y="4893229"/>
            <a:ext cx="15210168" cy="7282988"/>
          </a:xfrm>
          <a:prstGeom prst="rect">
            <a:avLst/>
          </a:prstGeom>
        </p:spPr>
        <p:txBody>
          <a:bodyPr/>
          <a:lstStyle/>
          <a:p>
            <a:pPr indent="228600" algn="l" defTabSz="457200">
              <a:spcBef>
                <a:spcPts val="10300"/>
              </a:spcBef>
              <a:defRPr b="1" sz="6000">
                <a:solidFill>
                  <a:srgbClr val="EB9F4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First actions</a:t>
            </a:r>
          </a:p>
          <a:p>
            <a:pPr indent="228600" algn="l" defTabSz="457200">
              <a:spcBef>
                <a:spcPts val="10300"/>
              </a:spcBef>
              <a:defRPr b="1" sz="6000">
                <a:solidFill>
                  <a:srgbClr val="EB9F4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Who to call</a:t>
            </a:r>
          </a:p>
          <a:p>
            <a:pPr indent="228600" algn="l" defTabSz="457200">
              <a:spcBef>
                <a:spcPts val="10300"/>
              </a:spcBef>
              <a:defRPr b="1" sz="6000">
                <a:solidFill>
                  <a:srgbClr val="EB9F4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What to communicate</a:t>
            </a:r>
          </a:p>
        </p:txBody>
      </p:sp>
      <p:sp>
        <p:nvSpPr>
          <p:cNvPr id="219" name="3 items you need in a fire plan"/>
          <p:cNvSpPr txBox="1"/>
          <p:nvPr/>
        </p:nvSpPr>
        <p:spPr>
          <a:xfrm>
            <a:off x="1114238" y="2969067"/>
            <a:ext cx="10508978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228600" algn="l" defTabSz="457200">
              <a:spcBef>
                <a:spcPts val="5000"/>
              </a:spcBef>
              <a:defRPr b="0" sz="6000">
                <a:solidFill>
                  <a:srgbClr val="D3573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3 items you need in a fire plan</a:t>
            </a:r>
          </a:p>
        </p:txBody>
      </p:sp>
      <p:sp>
        <p:nvSpPr>
          <p:cNvPr id="220" name="Example images for each point"/>
          <p:cNvSpPr/>
          <p:nvPr/>
        </p:nvSpPr>
        <p:spPr>
          <a:xfrm>
            <a:off x="14101568" y="4735036"/>
            <a:ext cx="8579569" cy="6277928"/>
          </a:xfrm>
          <a:prstGeom prst="rect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2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Example images for each point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First actions"/>
          <p:cNvSpPr txBox="1"/>
          <p:nvPr>
            <p:ph type="body" sz="quarter" idx="4294967295"/>
          </p:nvPr>
        </p:nvSpPr>
        <p:spPr>
          <a:xfrm>
            <a:off x="163380" y="1565829"/>
            <a:ext cx="8003051" cy="2562888"/>
          </a:xfrm>
          <a:prstGeom prst="rect">
            <a:avLst/>
          </a:prstGeom>
        </p:spPr>
        <p:txBody>
          <a:bodyPr/>
          <a:lstStyle>
            <a:lvl1pPr marL="0" indent="228600" defTabSz="457200">
              <a:spcBef>
                <a:spcPts val="10300"/>
              </a:spcBef>
              <a:buSzTx/>
              <a:buNone/>
              <a:defRPr b="1" sz="6000">
                <a:solidFill>
                  <a:srgbClr val="EB9F4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First actions</a:t>
            </a:r>
          </a:p>
        </p:txBody>
      </p:sp>
      <p:sp>
        <p:nvSpPr>
          <p:cNvPr id="223" name="One attempt at putting out fire if you are present when it starts and it is practical to do so…"/>
          <p:cNvSpPr txBox="1"/>
          <p:nvPr/>
        </p:nvSpPr>
        <p:spPr>
          <a:xfrm>
            <a:off x="2597547" y="3724829"/>
            <a:ext cx="16258315" cy="8947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indent="228600" algn="l" defTabSz="457200">
              <a:spcBef>
                <a:spcPts val="6000"/>
              </a:spcBef>
              <a:defRPr sz="6000">
                <a:solidFill>
                  <a:srgbClr val="70201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One attempt at putting out fire if you are present when it starts and it is practical to do so</a:t>
            </a:r>
          </a:p>
          <a:p>
            <a:pPr indent="228600" algn="l" defTabSz="457200">
              <a:spcBef>
                <a:spcPts val="6000"/>
              </a:spcBef>
              <a:defRPr sz="6000">
                <a:solidFill>
                  <a:srgbClr val="70201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Call for help</a:t>
            </a:r>
          </a:p>
          <a:p>
            <a:pPr indent="228600" algn="l" defTabSz="457200">
              <a:spcBef>
                <a:spcPts val="10300"/>
              </a:spcBef>
              <a:defRPr sz="6000">
                <a:solidFill>
                  <a:srgbClr val="70201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Move people and equipment to minimize damage if safe and practical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Fire Department…"/>
          <p:cNvSpPr txBox="1"/>
          <p:nvPr/>
        </p:nvSpPr>
        <p:spPr>
          <a:xfrm>
            <a:off x="2737247" y="4893229"/>
            <a:ext cx="15210168" cy="7282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indent="228600" algn="l" defTabSz="457200">
              <a:spcBef>
                <a:spcPts val="10300"/>
              </a:spcBef>
              <a:defRPr sz="6000">
                <a:solidFill>
                  <a:srgbClr val="70201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Fire Department</a:t>
            </a:r>
          </a:p>
          <a:p>
            <a:pPr indent="228600" algn="l" defTabSz="457200">
              <a:spcBef>
                <a:spcPts val="10300"/>
              </a:spcBef>
              <a:defRPr sz="6000">
                <a:solidFill>
                  <a:srgbClr val="70201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Those in potential danger</a:t>
            </a:r>
          </a:p>
          <a:p>
            <a:pPr indent="228600" algn="l" defTabSz="457200">
              <a:spcBef>
                <a:spcPts val="10300"/>
              </a:spcBef>
              <a:defRPr sz="6000">
                <a:solidFill>
                  <a:srgbClr val="70201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People in your plan</a:t>
            </a:r>
          </a:p>
        </p:txBody>
      </p:sp>
      <p:sp>
        <p:nvSpPr>
          <p:cNvPr id="226" name="Who to call"/>
          <p:cNvSpPr txBox="1"/>
          <p:nvPr/>
        </p:nvSpPr>
        <p:spPr>
          <a:xfrm>
            <a:off x="1433380" y="2658029"/>
            <a:ext cx="8003051" cy="2562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indent="228600" algn="l" defTabSz="457200">
              <a:spcBef>
                <a:spcPts val="10300"/>
              </a:spcBef>
              <a:defRPr sz="6000">
                <a:solidFill>
                  <a:srgbClr val="EB9F4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Who to call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What to Communicate"/>
          <p:cNvSpPr txBox="1"/>
          <p:nvPr>
            <p:ph type="body" sz="quarter" idx="4294967295"/>
          </p:nvPr>
        </p:nvSpPr>
        <p:spPr>
          <a:xfrm>
            <a:off x="1433380" y="2658029"/>
            <a:ext cx="8003051" cy="2562888"/>
          </a:xfrm>
          <a:prstGeom prst="rect">
            <a:avLst/>
          </a:prstGeom>
        </p:spPr>
        <p:txBody>
          <a:bodyPr/>
          <a:lstStyle>
            <a:lvl1pPr marL="0" indent="217170" defTabSz="434340">
              <a:spcBef>
                <a:spcPts val="9700"/>
              </a:spcBef>
              <a:buSzTx/>
              <a:buNone/>
              <a:defRPr b="1" sz="5700">
                <a:solidFill>
                  <a:srgbClr val="EB9F4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What to Communicate</a:t>
            </a:r>
          </a:p>
        </p:txBody>
      </p:sp>
      <p:sp>
        <p:nvSpPr>
          <p:cNvPr id="229" name="Fire size…"/>
          <p:cNvSpPr txBox="1"/>
          <p:nvPr/>
        </p:nvSpPr>
        <p:spPr>
          <a:xfrm>
            <a:off x="5137546" y="3106763"/>
            <a:ext cx="13406042" cy="10017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indent="228600" algn="l" defTabSz="457200">
              <a:spcBef>
                <a:spcPts val="6000"/>
              </a:spcBef>
              <a:defRPr sz="6000">
                <a:solidFill>
                  <a:srgbClr val="70201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Fire size</a:t>
            </a:r>
          </a:p>
          <a:p>
            <a:pPr indent="228600" algn="l" defTabSz="457200">
              <a:spcBef>
                <a:spcPts val="6000"/>
              </a:spcBef>
              <a:defRPr sz="6000">
                <a:solidFill>
                  <a:srgbClr val="70201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Fire location &amp; directions to fire</a:t>
            </a:r>
          </a:p>
          <a:p>
            <a:pPr indent="228600" algn="l" defTabSz="457200">
              <a:spcBef>
                <a:spcPts val="6000"/>
              </a:spcBef>
              <a:defRPr sz="6000">
                <a:solidFill>
                  <a:srgbClr val="70201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Potential hazards</a:t>
            </a:r>
          </a:p>
          <a:p>
            <a:pPr indent="228600" algn="l" defTabSz="457200">
              <a:spcBef>
                <a:spcPts val="6000"/>
              </a:spcBef>
              <a:defRPr sz="6000">
                <a:solidFill>
                  <a:srgbClr val="70201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Fire direction and path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"/>
          <p:cNvSpPr/>
          <p:nvPr/>
        </p:nvSpPr>
        <p:spPr>
          <a:xfrm>
            <a:off x="-55265" y="-114102"/>
            <a:ext cx="24494530" cy="2618086"/>
          </a:xfrm>
          <a:prstGeom prst="rect">
            <a:avLst/>
          </a:prstGeom>
          <a:solidFill>
            <a:srgbClr val="7A211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3" name="How long can an ignition source lay dormant before starting a fire?…"/>
          <p:cNvSpPr txBox="1"/>
          <p:nvPr>
            <p:ph type="body" idx="1"/>
          </p:nvPr>
        </p:nvSpPr>
        <p:spPr>
          <a:xfrm>
            <a:off x="1997918" y="3775918"/>
            <a:ext cx="20388164" cy="7738964"/>
          </a:xfrm>
          <a:prstGeom prst="rect">
            <a:avLst/>
          </a:prstGeom>
        </p:spPr>
        <p:txBody>
          <a:bodyPr/>
          <a:lstStyle/>
          <a:p>
            <a:pPr indent="219455" algn="l" defTabSz="438911">
              <a:spcBef>
                <a:spcPts val="4800"/>
              </a:spcBef>
              <a:defRPr sz="5760">
                <a:solidFill>
                  <a:srgbClr val="D3573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How long can an ignition source lay dormant before starting a fire? </a:t>
            </a:r>
          </a:p>
          <a:p>
            <a:pPr indent="219455" algn="l" defTabSz="438911">
              <a:spcBef>
                <a:spcPts val="4800"/>
              </a:spcBef>
              <a:defRPr sz="5760">
                <a:solidFill>
                  <a:srgbClr val="D3573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Are equipment fires preventable?</a:t>
            </a:r>
          </a:p>
          <a:p>
            <a:pPr indent="219455" algn="l" defTabSz="438911">
              <a:spcBef>
                <a:spcPts val="4800"/>
              </a:spcBef>
              <a:defRPr sz="5760">
                <a:solidFill>
                  <a:srgbClr val="D3573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What can a fire extinguisher do?</a:t>
            </a:r>
          </a:p>
          <a:p>
            <a:pPr indent="219455" algn="l" defTabSz="438911">
              <a:spcBef>
                <a:spcPts val="4800"/>
              </a:spcBef>
              <a:defRPr sz="5760">
                <a:solidFill>
                  <a:srgbClr val="D3573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When do fires start in the field?</a:t>
            </a:r>
          </a:p>
          <a:p>
            <a:pPr indent="219455" algn="l" defTabSz="438911">
              <a:spcBef>
                <a:spcPts val="4800"/>
              </a:spcBef>
              <a:defRPr sz="576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D35735"/>
                </a:solidFill>
              </a:rPr>
              <a:t>When should you call for help when a fire starts?</a:t>
            </a:r>
          </a:p>
        </p:txBody>
      </p:sp>
      <p:pic>
        <p:nvPicPr>
          <p:cNvPr id="144" name="FireFacts_logo-02.png" descr="FireFacts_logo-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58825" y="11229364"/>
            <a:ext cx="4981712" cy="2092319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Pre-lesson Questions"/>
          <p:cNvSpPr txBox="1"/>
          <p:nvPr/>
        </p:nvSpPr>
        <p:spPr>
          <a:xfrm>
            <a:off x="1346200" y="695111"/>
            <a:ext cx="13174638" cy="236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74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Pre-lesson Questions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National…"/>
          <p:cNvSpPr/>
          <p:nvPr/>
        </p:nvSpPr>
        <p:spPr>
          <a:xfrm>
            <a:off x="3099048" y="4646786"/>
            <a:ext cx="11632704" cy="6302028"/>
          </a:xfrm>
          <a:prstGeom prst="rect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  <a:r>
              <a:t>National</a:t>
            </a:r>
          </a:p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  <a:r>
              <a:t> Fire Start Statistics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9" name="Your Local Fire Starts"/>
          <p:cNvGraphicFramePr/>
          <p:nvPr/>
        </p:nvGraphicFramePr>
        <p:xfrm>
          <a:off x="1280901" y="3031078"/>
          <a:ext cx="20718782" cy="8312659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"/>
          <p:cNvSpPr/>
          <p:nvPr/>
        </p:nvSpPr>
        <p:spPr>
          <a:xfrm>
            <a:off x="-55265" y="-114102"/>
            <a:ext cx="24494530" cy="1834357"/>
          </a:xfrm>
          <a:prstGeom prst="rect">
            <a:avLst/>
          </a:prstGeom>
          <a:solidFill>
            <a:srgbClr val="D3573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2" name="Lesson 3: Equipment Fires"/>
          <p:cNvSpPr txBox="1"/>
          <p:nvPr/>
        </p:nvSpPr>
        <p:spPr>
          <a:xfrm>
            <a:off x="685800" y="237911"/>
            <a:ext cx="13174638" cy="236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74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Lesson 3: Equipment Fires</a:t>
            </a:r>
          </a:p>
        </p:txBody>
      </p:sp>
      <p:pic>
        <p:nvPicPr>
          <p:cNvPr id="153" name="FireFacts_logo-02.png" descr="FireFacts_logo-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58825" y="11229364"/>
            <a:ext cx="4981712" cy="209231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Friction - Sparks/Slag…"/>
          <p:cNvSpPr txBox="1"/>
          <p:nvPr>
            <p:ph type="body" sz="half" idx="1"/>
          </p:nvPr>
        </p:nvSpPr>
        <p:spPr>
          <a:xfrm>
            <a:off x="2161513" y="4996814"/>
            <a:ext cx="15278580" cy="7751632"/>
          </a:xfrm>
          <a:prstGeom prst="rect">
            <a:avLst/>
          </a:prstGeom>
        </p:spPr>
        <p:txBody>
          <a:bodyPr/>
          <a:lstStyle/>
          <a:p>
            <a:pPr indent="228600" algn="l" defTabSz="457200">
              <a:spcBef>
                <a:spcPts val="10300"/>
              </a:spcBef>
              <a:defRPr b="1" sz="6000">
                <a:solidFill>
                  <a:srgbClr val="EB9F4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Friction - Sparks/Slag</a:t>
            </a:r>
          </a:p>
          <a:p>
            <a:pPr indent="228600" algn="l" defTabSz="457200">
              <a:spcBef>
                <a:spcPts val="10300"/>
              </a:spcBef>
              <a:defRPr b="1" sz="6000">
                <a:solidFill>
                  <a:srgbClr val="EB9F4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Conduction - Heat transfer</a:t>
            </a:r>
          </a:p>
          <a:p>
            <a:pPr indent="228600" algn="l" defTabSz="457200">
              <a:spcBef>
                <a:spcPts val="10300"/>
              </a:spcBef>
              <a:defRPr b="1" sz="6000">
                <a:solidFill>
                  <a:srgbClr val="EB9F4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Combustion - Flame</a:t>
            </a:r>
          </a:p>
          <a:p>
            <a:pPr indent="228600" algn="l" defTabSz="457200">
              <a:spcBef>
                <a:spcPts val="10300"/>
              </a:spcBef>
              <a:defRPr b="1" sz="6000">
                <a:solidFill>
                  <a:srgbClr val="EB9F4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Electrical - Wiring shorts</a:t>
            </a:r>
          </a:p>
        </p:txBody>
      </p:sp>
      <p:sp>
        <p:nvSpPr>
          <p:cNvPr id="155" name="Four ignition sources that originate from mechanical equipment"/>
          <p:cNvSpPr txBox="1"/>
          <p:nvPr/>
        </p:nvSpPr>
        <p:spPr>
          <a:xfrm>
            <a:off x="1114238" y="2969067"/>
            <a:ext cx="2160523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228600" algn="l" defTabSz="457200">
              <a:spcBef>
                <a:spcPts val="5000"/>
              </a:spcBef>
              <a:defRPr b="0" sz="6000">
                <a:solidFill>
                  <a:srgbClr val="D3573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Four ignition sources that originate from mechanical equipment</a:t>
            </a:r>
          </a:p>
        </p:txBody>
      </p:sp>
      <p:pic>
        <p:nvPicPr>
          <p:cNvPr id="15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61950" y="6807200"/>
            <a:ext cx="2577184" cy="1930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54676" y="9081155"/>
            <a:ext cx="2914658" cy="193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991204" y="4562799"/>
            <a:ext cx="2914659" cy="1743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143354" y="11437248"/>
            <a:ext cx="2324889" cy="17436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"/>
          <p:cNvSpPr/>
          <p:nvPr/>
        </p:nvSpPr>
        <p:spPr>
          <a:xfrm>
            <a:off x="-55265" y="-114102"/>
            <a:ext cx="24494530" cy="1834357"/>
          </a:xfrm>
          <a:prstGeom prst="rect">
            <a:avLst/>
          </a:prstGeom>
          <a:solidFill>
            <a:srgbClr val="D3573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2" name="Lesson 3: Equipment Fires"/>
          <p:cNvSpPr txBox="1"/>
          <p:nvPr/>
        </p:nvSpPr>
        <p:spPr>
          <a:xfrm>
            <a:off x="685800" y="237911"/>
            <a:ext cx="13174638" cy="236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74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Lesson 3: Equipment Fires</a:t>
            </a:r>
          </a:p>
        </p:txBody>
      </p:sp>
      <p:pic>
        <p:nvPicPr>
          <p:cNvPr id="163" name="FireFacts_logo-02.png" descr="FireFacts_logo-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58825" y="11229364"/>
            <a:ext cx="4981712" cy="2092319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Understanding possible ignition sources…"/>
          <p:cNvSpPr txBox="1"/>
          <p:nvPr>
            <p:ph type="body" sz="half" idx="1"/>
          </p:nvPr>
        </p:nvSpPr>
        <p:spPr>
          <a:xfrm>
            <a:off x="1179380" y="5117669"/>
            <a:ext cx="14790672" cy="6137806"/>
          </a:xfrm>
          <a:prstGeom prst="rect">
            <a:avLst/>
          </a:prstGeom>
        </p:spPr>
        <p:txBody>
          <a:bodyPr/>
          <a:lstStyle/>
          <a:p>
            <a:pPr indent="221742" algn="l" defTabSz="443484">
              <a:spcBef>
                <a:spcPts val="9900"/>
              </a:spcBef>
              <a:defRPr b="1" sz="5820">
                <a:solidFill>
                  <a:srgbClr val="EB9F4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Understanding possible ignition sources</a:t>
            </a:r>
          </a:p>
          <a:p>
            <a:pPr indent="221742" algn="l" defTabSz="443484">
              <a:spcBef>
                <a:spcPts val="9900"/>
              </a:spcBef>
              <a:defRPr b="1" sz="5820">
                <a:solidFill>
                  <a:srgbClr val="EB9F4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Routine &amp; proper maintenance</a:t>
            </a:r>
          </a:p>
          <a:p>
            <a:pPr indent="221742" algn="l" defTabSz="443484">
              <a:spcBef>
                <a:spcPts val="9900"/>
              </a:spcBef>
              <a:defRPr b="1" sz="5820">
                <a:solidFill>
                  <a:srgbClr val="EB9F4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Identifying hot operating surfaces</a:t>
            </a:r>
          </a:p>
        </p:txBody>
      </p:sp>
      <p:sp>
        <p:nvSpPr>
          <p:cNvPr id="165" name="Understanding equipment operations prevents fire from starting"/>
          <p:cNvSpPr txBox="1"/>
          <p:nvPr/>
        </p:nvSpPr>
        <p:spPr>
          <a:xfrm>
            <a:off x="1114238" y="2969067"/>
            <a:ext cx="2169043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228600" algn="l" defTabSz="457200">
              <a:spcBef>
                <a:spcPts val="5000"/>
              </a:spcBef>
              <a:defRPr b="0" sz="6000">
                <a:solidFill>
                  <a:srgbClr val="D3573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Understanding equipment operations prevents fire from starting</a:t>
            </a:r>
          </a:p>
        </p:txBody>
      </p:sp>
      <p:sp>
        <p:nvSpPr>
          <p:cNvPr id="166" name="Example images for each point"/>
          <p:cNvSpPr/>
          <p:nvPr/>
        </p:nvSpPr>
        <p:spPr>
          <a:xfrm>
            <a:off x="15843403" y="5472432"/>
            <a:ext cx="7175028" cy="5428280"/>
          </a:xfrm>
          <a:prstGeom prst="rect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2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Example images for each point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"/>
          <p:cNvSpPr/>
          <p:nvPr/>
        </p:nvSpPr>
        <p:spPr>
          <a:xfrm>
            <a:off x="-55265" y="-114102"/>
            <a:ext cx="24494530" cy="1834357"/>
          </a:xfrm>
          <a:prstGeom prst="rect">
            <a:avLst/>
          </a:prstGeom>
          <a:solidFill>
            <a:srgbClr val="D3573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9" name="Lesson 3: Equipment Fires"/>
          <p:cNvSpPr txBox="1"/>
          <p:nvPr/>
        </p:nvSpPr>
        <p:spPr>
          <a:xfrm>
            <a:off x="685800" y="237911"/>
            <a:ext cx="13174638" cy="236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7400">
                <a:solidFill>
                  <a:srgbClr val="F8CF5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Lesson 3: Equipment Fires</a:t>
            </a:r>
          </a:p>
        </p:txBody>
      </p:sp>
      <p:pic>
        <p:nvPicPr>
          <p:cNvPr id="170" name="FireFacts_logo-02.png" descr="FireFacts_logo-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58825" y="11229364"/>
            <a:ext cx="4981712" cy="2092319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Examples of ignitions sources"/>
          <p:cNvSpPr txBox="1"/>
          <p:nvPr/>
        </p:nvSpPr>
        <p:spPr>
          <a:xfrm>
            <a:off x="1080372" y="2732000"/>
            <a:ext cx="10423029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228600" algn="l" defTabSz="457200">
              <a:spcBef>
                <a:spcPts val="5000"/>
              </a:spcBef>
              <a:defRPr b="0" sz="6000">
                <a:solidFill>
                  <a:srgbClr val="D3573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Examples of ignitions sources</a:t>
            </a:r>
          </a:p>
        </p:txBody>
      </p:sp>
      <p:pic>
        <p:nvPicPr>
          <p:cNvPr id="17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2753" y="5555784"/>
            <a:ext cx="3905689" cy="2196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95056" y="3764934"/>
            <a:ext cx="3543301" cy="236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889356" y="4120670"/>
            <a:ext cx="3696088" cy="2462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09273" y="4218955"/>
            <a:ext cx="2586157" cy="3448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184815" y="8367973"/>
            <a:ext cx="5351982" cy="401398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Chaff Pic"/>
          <p:cNvSpPr/>
          <p:nvPr/>
        </p:nvSpPr>
        <p:spPr>
          <a:xfrm>
            <a:off x="2032915" y="9271000"/>
            <a:ext cx="3022270" cy="2462163"/>
          </a:xfrm>
          <a:prstGeom prst="rect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2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Chaff Pic</a:t>
            </a:r>
          </a:p>
        </p:txBody>
      </p:sp>
      <p:pic>
        <p:nvPicPr>
          <p:cNvPr id="178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403233" y="7874600"/>
            <a:ext cx="5044405" cy="2319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715000" y="8597081"/>
            <a:ext cx="3810000" cy="381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How longe can an ignition source lay dormant"/>
          <p:cNvSpPr txBox="1"/>
          <p:nvPr/>
        </p:nvSpPr>
        <p:spPr>
          <a:xfrm>
            <a:off x="3353672" y="2668500"/>
            <a:ext cx="1576112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228600" algn="l" defTabSz="457200">
              <a:spcBef>
                <a:spcPts val="5000"/>
              </a:spcBef>
              <a:defRPr b="0" sz="6000">
                <a:solidFill>
                  <a:srgbClr val="D3573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How longe can an ignition source lay dormant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How Do fire start in the field"/>
          <p:cNvSpPr txBox="1"/>
          <p:nvPr/>
        </p:nvSpPr>
        <p:spPr>
          <a:xfrm>
            <a:off x="5538072" y="3151100"/>
            <a:ext cx="10423029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228600" algn="l" defTabSz="457200">
              <a:spcBef>
                <a:spcPts val="5000"/>
              </a:spcBef>
              <a:defRPr b="0" sz="6000">
                <a:solidFill>
                  <a:srgbClr val="D3573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How Do fire start in the field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