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6" name="Shape 1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0" y="-1291579"/>
            <a:ext cx="29260800" cy="19507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"/>
          <p:cNvSpPr/>
          <p:nvPr/>
        </p:nvSpPr>
        <p:spPr>
          <a:xfrm>
            <a:off x="-55265" y="-114102"/>
            <a:ext cx="24494530" cy="1834357"/>
          </a:xfrm>
          <a:prstGeom prst="rect">
            <a:avLst/>
          </a:prstGeom>
          <a:solidFill>
            <a:srgbClr val="D3573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32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18" name="Lesson 5: Firefighters"/>
          <p:cNvSpPr txBox="1"/>
          <p:nvPr/>
        </p:nvSpPr>
        <p:spPr>
          <a:xfrm>
            <a:off x="685800" y="237911"/>
            <a:ext cx="13174638" cy="236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74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Lesson 5: Firefighters</a:t>
            </a:r>
          </a:p>
        </p:txBody>
      </p:sp>
      <p:pic>
        <p:nvPicPr>
          <p:cNvPr id="119" name="FireFacts_logo-02.png" descr="FireFacts_logo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758825" y="11229364"/>
            <a:ext cx="4981712" cy="2092319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Subtit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8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2921000" y="330200"/>
            <a:ext cx="18542000" cy="92075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8016875" y="-63500"/>
            <a:ext cx="19831050" cy="13220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9972675" y="2125132"/>
            <a:ext cx="16402050" cy="10934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buClrTx/>
              <a:defRPr sz="3800"/>
            </a:lvl1pPr>
            <a:lvl2pPr marL="1117600" indent="-558800">
              <a:spcBef>
                <a:spcPts val="4500"/>
              </a:spcBef>
              <a:buClrTx/>
              <a:defRPr sz="3800"/>
            </a:lvl2pPr>
            <a:lvl3pPr marL="1676400" indent="-558800">
              <a:spcBef>
                <a:spcPts val="4500"/>
              </a:spcBef>
              <a:buClrTx/>
              <a:defRPr sz="3800"/>
            </a:lvl3pPr>
            <a:lvl4pPr marL="2235200" indent="-558800">
              <a:spcBef>
                <a:spcPts val="4500"/>
              </a:spcBef>
              <a:buClrTx/>
              <a:defRPr sz="3800"/>
            </a:lvl4pPr>
            <a:lvl5pPr marL="2794000" indent="-558800">
              <a:spcBef>
                <a:spcPts val="4500"/>
              </a:spcBef>
              <a:buClrTx/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15290800" y="6870700"/>
            <a:ext cx="8343900" cy="5562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15316200" y="952500"/>
            <a:ext cx="8305801" cy="55372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1739900" y="-258233"/>
            <a:ext cx="20065999" cy="1337733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tif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3" Type="http://schemas.openxmlformats.org/officeDocument/2006/relationships/image" Target="../media/image1.tif"/><Relationship Id="rId4" Type="http://schemas.openxmlformats.org/officeDocument/2006/relationships/image" Target="../media/image2.t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FireFacts_logo-02.png" descr="FireFacts_logo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2200" y="700265"/>
            <a:ext cx="12754802" cy="5357018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Lesson 5:…"/>
          <p:cNvSpPr txBox="1"/>
          <p:nvPr/>
        </p:nvSpPr>
        <p:spPr>
          <a:xfrm>
            <a:off x="1234549" y="8766843"/>
            <a:ext cx="14464467" cy="3376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 defTabSz="457200">
              <a:defRPr sz="10800">
                <a:solidFill>
                  <a:srgbClr val="871517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E44D26"/>
                </a:solidFill>
              </a:rPr>
              <a:t>Lesson 5:</a:t>
            </a:r>
            <a:endParaRPr>
              <a:solidFill>
                <a:srgbClr val="E44D26"/>
              </a:solidFill>
            </a:endParaRPr>
          </a:p>
          <a:p>
            <a:pPr algn="l" defTabSz="457200">
              <a:defRPr sz="10800">
                <a:solidFill>
                  <a:srgbClr val="871517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F47621"/>
                </a:solidFill>
              </a:rPr>
              <a:t>Firefighters</a:t>
            </a:r>
          </a:p>
        </p:txBody>
      </p:sp>
      <p:pic>
        <p:nvPicPr>
          <p:cNvPr id="140" name="Image" descr="Image"/>
          <p:cNvPicPr>
            <a:picLocks noChangeAspect="1"/>
          </p:cNvPicPr>
          <p:nvPr/>
        </p:nvPicPr>
        <p:blipFill>
          <a:blip r:embed="rId3">
            <a:extLst/>
          </a:blip>
          <a:srcRect l="0" t="0" r="0" b="0"/>
          <a:stretch>
            <a:fillRect/>
          </a:stretch>
        </p:blipFill>
        <p:spPr>
          <a:xfrm>
            <a:off x="13631333" y="3919339"/>
            <a:ext cx="9129033" cy="79091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Fire fighters work for"/>
          <p:cNvSpPr txBox="1"/>
          <p:nvPr/>
        </p:nvSpPr>
        <p:spPr>
          <a:xfrm>
            <a:off x="2922607" y="2626867"/>
            <a:ext cx="7126225" cy="99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000">
                <a:solidFill>
                  <a:srgbClr val="D35735"/>
                </a:solidFill>
              </a:defRPr>
            </a:lvl1pPr>
          </a:lstStyle>
          <a:p>
            <a:pPr/>
            <a:r>
              <a:t>Fire fighters work for</a:t>
            </a:r>
          </a:p>
        </p:txBody>
      </p:sp>
      <p:sp>
        <p:nvSpPr>
          <p:cNvPr id="181" name="Non-profits"/>
          <p:cNvSpPr txBox="1"/>
          <p:nvPr>
            <p:ph type="body" sz="quarter" idx="4294967295"/>
          </p:nvPr>
        </p:nvSpPr>
        <p:spPr>
          <a:xfrm>
            <a:off x="2514289" y="4058245"/>
            <a:ext cx="7942859" cy="8033148"/>
          </a:xfrm>
          <a:prstGeom prst="rect">
            <a:avLst/>
          </a:prstGeom>
        </p:spPr>
        <p:txBody>
          <a:bodyPr/>
          <a:lstStyle/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</a:t>
            </a:r>
            <a:r>
              <a:t>Non-profits</a:t>
            </a:r>
          </a:p>
        </p:txBody>
      </p:sp>
      <p:sp>
        <p:nvSpPr>
          <p:cNvPr id="182" name="Example images for each point"/>
          <p:cNvSpPr/>
          <p:nvPr/>
        </p:nvSpPr>
        <p:spPr>
          <a:xfrm>
            <a:off x="116758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Fire fighters work for"/>
          <p:cNvSpPr txBox="1"/>
          <p:nvPr/>
        </p:nvSpPr>
        <p:spPr>
          <a:xfrm>
            <a:off x="2922607" y="2626867"/>
            <a:ext cx="7126225" cy="99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000">
                <a:solidFill>
                  <a:srgbClr val="D35735"/>
                </a:solidFill>
              </a:defRPr>
            </a:lvl1pPr>
          </a:lstStyle>
          <a:p>
            <a:pPr/>
            <a:r>
              <a:t>Fire fighters work for</a:t>
            </a:r>
          </a:p>
        </p:txBody>
      </p:sp>
      <p:sp>
        <p:nvSpPr>
          <p:cNvPr id="185" name="Private/Contracted"/>
          <p:cNvSpPr txBox="1"/>
          <p:nvPr>
            <p:ph type="body" sz="quarter" idx="4294967295"/>
          </p:nvPr>
        </p:nvSpPr>
        <p:spPr>
          <a:xfrm>
            <a:off x="2514289" y="4058245"/>
            <a:ext cx="7942859" cy="8033148"/>
          </a:xfrm>
          <a:prstGeom prst="rect">
            <a:avLst/>
          </a:prstGeom>
        </p:spPr>
        <p:txBody>
          <a:bodyPr/>
          <a:lstStyle>
            <a:lvl1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 Private/Contracted</a:t>
            </a:r>
          </a:p>
        </p:txBody>
      </p:sp>
      <p:sp>
        <p:nvSpPr>
          <p:cNvPr id="186" name="Example images for each point"/>
          <p:cNvSpPr/>
          <p:nvPr/>
        </p:nvSpPr>
        <p:spPr>
          <a:xfrm>
            <a:off x="116758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What determines the capabilities of firefighters?"/>
          <p:cNvSpPr txBox="1"/>
          <p:nvPr/>
        </p:nvSpPr>
        <p:spPr>
          <a:xfrm>
            <a:off x="1495508" y="2550667"/>
            <a:ext cx="16330423" cy="99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000">
                <a:solidFill>
                  <a:srgbClr val="D35735"/>
                </a:solidFill>
              </a:defRPr>
            </a:lvl1pPr>
          </a:lstStyle>
          <a:p>
            <a:pPr/>
            <a:r>
              <a:t>What determines the capabilities of firefighters?</a:t>
            </a:r>
          </a:p>
        </p:txBody>
      </p:sp>
      <p:sp>
        <p:nvSpPr>
          <p:cNvPr id="189" name="Training…"/>
          <p:cNvSpPr txBox="1"/>
          <p:nvPr>
            <p:ph type="body" sz="quarter" idx="4294967295"/>
          </p:nvPr>
        </p:nvSpPr>
        <p:spPr>
          <a:xfrm>
            <a:off x="2514289" y="4058245"/>
            <a:ext cx="7942859" cy="8033148"/>
          </a:xfrm>
          <a:prstGeom prst="rect">
            <a:avLst/>
          </a:prstGeom>
        </p:spPr>
        <p:txBody>
          <a:bodyPr/>
          <a:lstStyle/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Training</a:t>
            </a:r>
          </a:p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Experience</a:t>
            </a:r>
          </a:p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Resources</a:t>
            </a:r>
          </a:p>
        </p:txBody>
      </p:sp>
      <p:sp>
        <p:nvSpPr>
          <p:cNvPr id="190" name="Example images for each point"/>
          <p:cNvSpPr/>
          <p:nvPr/>
        </p:nvSpPr>
        <p:spPr>
          <a:xfrm>
            <a:off x="116758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Limitations of firefighters"/>
          <p:cNvSpPr txBox="1"/>
          <p:nvPr/>
        </p:nvSpPr>
        <p:spPr>
          <a:xfrm>
            <a:off x="3583387" y="2550667"/>
            <a:ext cx="8497063" cy="99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000">
                <a:solidFill>
                  <a:srgbClr val="D35735"/>
                </a:solidFill>
              </a:defRPr>
            </a:lvl1pPr>
          </a:lstStyle>
          <a:p>
            <a:pPr/>
            <a:r>
              <a:t>Limitations of firefighters</a:t>
            </a:r>
          </a:p>
        </p:txBody>
      </p:sp>
      <p:sp>
        <p:nvSpPr>
          <p:cNvPr id="193" name="Science…"/>
          <p:cNvSpPr txBox="1"/>
          <p:nvPr>
            <p:ph type="body" sz="quarter" idx="4294967295"/>
          </p:nvPr>
        </p:nvSpPr>
        <p:spPr>
          <a:xfrm>
            <a:off x="2374589" y="4642445"/>
            <a:ext cx="7942859" cy="6413253"/>
          </a:xfrm>
          <a:prstGeom prst="rect">
            <a:avLst/>
          </a:prstGeom>
        </p:spPr>
        <p:txBody>
          <a:bodyPr/>
          <a:lstStyle/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Science</a:t>
            </a:r>
          </a:p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Number of firefighters</a:t>
            </a:r>
          </a:p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Resources</a:t>
            </a:r>
          </a:p>
        </p:txBody>
      </p:sp>
      <p:sp>
        <p:nvSpPr>
          <p:cNvPr id="194" name="Example images for each point"/>
          <p:cNvSpPr/>
          <p:nvPr/>
        </p:nvSpPr>
        <p:spPr>
          <a:xfrm>
            <a:off x="116758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Firefighters who support your area"/>
          <p:cNvSpPr txBox="1"/>
          <p:nvPr/>
        </p:nvSpPr>
        <p:spPr>
          <a:xfrm>
            <a:off x="1849790" y="2743199"/>
            <a:ext cx="11719175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b="0" sz="6000">
                <a:solidFill>
                  <a:srgbClr val="AB15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Firefighters who support your area</a:t>
            </a:r>
          </a:p>
        </p:txBody>
      </p:sp>
      <p:sp>
        <p:nvSpPr>
          <p:cNvPr id="197" name="Fill in with local information…"/>
          <p:cNvSpPr txBox="1"/>
          <p:nvPr>
            <p:ph type="body" sz="half" idx="4294967295"/>
          </p:nvPr>
        </p:nvSpPr>
        <p:spPr>
          <a:xfrm>
            <a:off x="2070280" y="4051663"/>
            <a:ext cx="11627869" cy="7100201"/>
          </a:xfrm>
          <a:prstGeom prst="rect">
            <a:avLst/>
          </a:prstGeom>
        </p:spPr>
        <p:txBody>
          <a:bodyPr/>
          <a:lstStyle/>
          <a:p>
            <a:pPr marL="0" indent="221742" defTabSz="443484">
              <a:spcBef>
                <a:spcPts val="4800"/>
              </a:spcBef>
              <a:buSzTx/>
              <a:buNone/>
              <a:defRPr sz="582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Fill in with local information</a:t>
            </a:r>
          </a:p>
          <a:p>
            <a:pPr marL="0" indent="221742" defTabSz="443484">
              <a:spcBef>
                <a:spcPts val="4800"/>
              </a:spcBef>
              <a:buSzTx/>
              <a:buNone/>
              <a:defRPr sz="582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Fill in with local information</a:t>
            </a:r>
          </a:p>
          <a:p>
            <a:pPr marL="0" indent="221742" defTabSz="443484">
              <a:spcBef>
                <a:spcPts val="4800"/>
              </a:spcBef>
              <a:buSzTx/>
              <a:buNone/>
              <a:defRPr sz="582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Fill in with local information</a:t>
            </a:r>
          </a:p>
          <a:p>
            <a:pPr marL="0" indent="221742" defTabSz="443484">
              <a:spcBef>
                <a:spcPts val="4800"/>
              </a:spcBef>
              <a:buSzTx/>
              <a:buNone/>
              <a:defRPr sz="582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Fill in with local information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he best time to meet firefighters"/>
          <p:cNvSpPr txBox="1"/>
          <p:nvPr/>
        </p:nvSpPr>
        <p:spPr>
          <a:xfrm>
            <a:off x="1849790" y="2743199"/>
            <a:ext cx="11252598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b="0" sz="6000">
                <a:solidFill>
                  <a:srgbClr val="AB15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The best time to meet firefighters</a:t>
            </a:r>
          </a:p>
        </p:txBody>
      </p:sp>
      <p:sp>
        <p:nvSpPr>
          <p:cNvPr id="200" name="Example images for each point"/>
          <p:cNvSpPr/>
          <p:nvPr/>
        </p:nvSpPr>
        <p:spPr>
          <a:xfrm>
            <a:off x="124886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  <p:pic>
        <p:nvPicPr>
          <p:cNvPr id="20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48052" y="5065245"/>
            <a:ext cx="9759126" cy="54651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nning with firefighters"/>
          <p:cNvSpPr txBox="1"/>
          <p:nvPr/>
        </p:nvSpPr>
        <p:spPr>
          <a:xfrm>
            <a:off x="478190" y="2381249"/>
            <a:ext cx="8627642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b="0" sz="6000">
                <a:solidFill>
                  <a:srgbClr val="AB15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 Planning with firefighters</a:t>
            </a:r>
          </a:p>
        </p:txBody>
      </p:sp>
      <p:sp>
        <p:nvSpPr>
          <p:cNvPr id="204" name="Lists of risk…"/>
          <p:cNvSpPr txBox="1"/>
          <p:nvPr>
            <p:ph type="body" sz="quarter" idx="4294967295"/>
          </p:nvPr>
        </p:nvSpPr>
        <p:spPr>
          <a:xfrm>
            <a:off x="1921718" y="3781226"/>
            <a:ext cx="7942859" cy="8033148"/>
          </a:xfrm>
          <a:prstGeom prst="rect">
            <a:avLst/>
          </a:prstGeom>
        </p:spPr>
        <p:txBody>
          <a:bodyPr/>
          <a:lstStyle/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Lists of risk</a:t>
            </a:r>
          </a:p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Water sources</a:t>
            </a:r>
          </a:p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List of resources</a:t>
            </a:r>
          </a:p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To do list</a:t>
            </a:r>
          </a:p>
        </p:txBody>
      </p:sp>
      <p:sp>
        <p:nvSpPr>
          <p:cNvPr id="205" name="Example images for each point"/>
          <p:cNvSpPr/>
          <p:nvPr/>
        </p:nvSpPr>
        <p:spPr>
          <a:xfrm>
            <a:off x="9501589" y="3860770"/>
            <a:ext cx="9207028" cy="7874060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"/>
          <p:cNvSpPr/>
          <p:nvPr/>
        </p:nvSpPr>
        <p:spPr>
          <a:xfrm>
            <a:off x="-55265" y="-114102"/>
            <a:ext cx="24494530" cy="2618086"/>
          </a:xfrm>
          <a:prstGeom prst="rect">
            <a:avLst/>
          </a:prstGeom>
          <a:solidFill>
            <a:srgbClr val="7A211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32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" name="What is the job of a firefighter?…"/>
          <p:cNvSpPr txBox="1"/>
          <p:nvPr>
            <p:ph type="body" idx="1"/>
          </p:nvPr>
        </p:nvSpPr>
        <p:spPr>
          <a:xfrm>
            <a:off x="1997918" y="3775918"/>
            <a:ext cx="20388164" cy="7738964"/>
          </a:xfrm>
          <a:prstGeom prst="rect">
            <a:avLst/>
          </a:prstGeom>
        </p:spPr>
        <p:txBody>
          <a:bodyPr/>
          <a:lstStyle/>
          <a:p>
            <a:pPr indent="228600" algn="l" defTabSz="457200">
              <a:spcBef>
                <a:spcPts val="5000"/>
              </a:spcBef>
              <a:defRPr sz="6000">
                <a:solidFill>
                  <a:srgbClr val="D3573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What is the job of a firefighter?</a:t>
            </a:r>
          </a:p>
          <a:p>
            <a:pPr indent="228600" algn="l" defTabSz="457200">
              <a:spcBef>
                <a:spcPts val="5000"/>
              </a:spcBef>
              <a:defRPr sz="6000">
                <a:solidFill>
                  <a:srgbClr val="D3573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Who are firefighters?</a:t>
            </a:r>
          </a:p>
          <a:p>
            <a:pPr indent="228600" algn="l" defTabSz="457200">
              <a:spcBef>
                <a:spcPts val="5000"/>
              </a:spcBef>
              <a:defRPr sz="6000">
                <a:solidFill>
                  <a:srgbClr val="D3573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What can firefighters do?</a:t>
            </a:r>
          </a:p>
          <a:p>
            <a:pPr indent="228600" algn="l" defTabSz="457200">
              <a:spcBef>
                <a:spcPts val="5000"/>
              </a:spcBef>
              <a:defRPr sz="6000">
                <a:solidFill>
                  <a:srgbClr val="D3573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When should you call for help when a fire starts?</a:t>
            </a:r>
          </a:p>
        </p:txBody>
      </p:sp>
      <p:pic>
        <p:nvPicPr>
          <p:cNvPr id="144" name="FireFacts_logo-02.png" descr="FireFacts_logo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758825" y="11229364"/>
            <a:ext cx="4981712" cy="2092319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Pre-lesson Questions"/>
          <p:cNvSpPr txBox="1"/>
          <p:nvPr/>
        </p:nvSpPr>
        <p:spPr>
          <a:xfrm>
            <a:off x="1346200" y="695111"/>
            <a:ext cx="13174638" cy="236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74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Pre-lesson Questions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"/>
          <p:cNvSpPr/>
          <p:nvPr/>
        </p:nvSpPr>
        <p:spPr>
          <a:xfrm>
            <a:off x="-55265" y="-114102"/>
            <a:ext cx="24494530" cy="1834357"/>
          </a:xfrm>
          <a:prstGeom prst="rect">
            <a:avLst/>
          </a:prstGeom>
          <a:solidFill>
            <a:srgbClr val="D35735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b="0" sz="32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8" name="Lesson 5: Firefighters"/>
          <p:cNvSpPr txBox="1"/>
          <p:nvPr/>
        </p:nvSpPr>
        <p:spPr>
          <a:xfrm>
            <a:off x="685800" y="237911"/>
            <a:ext cx="13174638" cy="236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74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Lesson 5: Firefighters</a:t>
            </a:r>
          </a:p>
        </p:txBody>
      </p:sp>
      <p:pic>
        <p:nvPicPr>
          <p:cNvPr id="149" name="FireFacts_logo-02.png" descr="FireFacts_logo-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758825" y="11229364"/>
            <a:ext cx="4981712" cy="2092319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Paid"/>
          <p:cNvSpPr txBox="1"/>
          <p:nvPr>
            <p:ph type="body" sz="quarter" idx="1"/>
          </p:nvPr>
        </p:nvSpPr>
        <p:spPr>
          <a:xfrm>
            <a:off x="4159646" y="4584104"/>
            <a:ext cx="4044257" cy="1016001"/>
          </a:xfrm>
          <a:prstGeom prst="rect">
            <a:avLst/>
          </a:prstGeom>
        </p:spPr>
        <p:txBody>
          <a:bodyPr/>
          <a:lstStyle>
            <a:lvl1pPr indent="228600" algn="l" defTabSz="457200">
              <a:spcBef>
                <a:spcPts val="20000"/>
              </a:spcBef>
              <a:defRPr b="1" sz="6000">
                <a:solidFill>
                  <a:srgbClr val="EB9F4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Paid</a:t>
            </a:r>
          </a:p>
        </p:txBody>
      </p:sp>
      <p:sp>
        <p:nvSpPr>
          <p:cNvPr id="151" name="2 types of firefighters"/>
          <p:cNvSpPr txBox="1"/>
          <p:nvPr/>
        </p:nvSpPr>
        <p:spPr>
          <a:xfrm>
            <a:off x="1456382" y="2730499"/>
            <a:ext cx="20084778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indent="228600" algn="l" defTabSz="457200">
              <a:spcBef>
                <a:spcPts val="5000"/>
              </a:spcBef>
              <a:defRPr b="0" sz="6000">
                <a:solidFill>
                  <a:srgbClr val="D35735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2 types of firefighters</a:t>
            </a:r>
          </a:p>
        </p:txBody>
      </p:sp>
      <p:pic>
        <p:nvPicPr>
          <p:cNvPr id="15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69004" y="5918780"/>
            <a:ext cx="7225541" cy="48082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682920" y="5472051"/>
            <a:ext cx="7120069" cy="5701728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Volunteer"/>
          <p:cNvSpPr txBox="1"/>
          <p:nvPr/>
        </p:nvSpPr>
        <p:spPr>
          <a:xfrm>
            <a:off x="13798946" y="4210843"/>
            <a:ext cx="4044257" cy="14347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indent="228600" algn="l" defTabSz="457200">
              <a:spcBef>
                <a:spcPts val="20000"/>
              </a:spcBef>
              <a:defRPr sz="6000">
                <a:solidFill>
                  <a:srgbClr val="EB9F4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Volunteer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4" grpId="2"/>
      <p:bldP build="p" bldLvl="5" animBg="1" rev="0" advAuto="0" spid="15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Different firefighting disciplines"/>
          <p:cNvSpPr txBox="1"/>
          <p:nvPr/>
        </p:nvSpPr>
        <p:spPr>
          <a:xfrm>
            <a:off x="4076020" y="2576067"/>
            <a:ext cx="10559797" cy="99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000">
                <a:solidFill>
                  <a:srgbClr val="D35735"/>
                </a:solidFill>
              </a:defRPr>
            </a:lvl1pPr>
          </a:lstStyle>
          <a:p>
            <a:pPr/>
            <a:r>
              <a:t>Different firefighting disciplines</a:t>
            </a:r>
          </a:p>
        </p:txBody>
      </p:sp>
      <p:sp>
        <p:nvSpPr>
          <p:cNvPr id="157" name="Structure…"/>
          <p:cNvSpPr txBox="1"/>
          <p:nvPr>
            <p:ph type="body" sz="quarter" idx="4294967295"/>
          </p:nvPr>
        </p:nvSpPr>
        <p:spPr>
          <a:xfrm>
            <a:off x="2899618" y="4096345"/>
            <a:ext cx="7942859" cy="8033148"/>
          </a:xfrm>
          <a:prstGeom prst="rect">
            <a:avLst/>
          </a:prstGeom>
        </p:spPr>
        <p:txBody>
          <a:bodyPr/>
          <a:lstStyle/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Structure</a:t>
            </a:r>
          </a:p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Wildland</a:t>
            </a:r>
          </a:p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Crash/Rescue</a:t>
            </a:r>
          </a:p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Industrial</a:t>
            </a:r>
          </a:p>
        </p:txBody>
      </p:sp>
      <p:sp>
        <p:nvSpPr>
          <p:cNvPr id="158" name="Example images for each point"/>
          <p:cNvSpPr/>
          <p:nvPr/>
        </p:nvSpPr>
        <p:spPr>
          <a:xfrm>
            <a:off x="116758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Fire fighters work for"/>
          <p:cNvSpPr txBox="1"/>
          <p:nvPr/>
        </p:nvSpPr>
        <p:spPr>
          <a:xfrm>
            <a:off x="2922607" y="2626867"/>
            <a:ext cx="7126225" cy="99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000">
                <a:solidFill>
                  <a:srgbClr val="D35735"/>
                </a:solidFill>
              </a:defRPr>
            </a:lvl1pPr>
          </a:lstStyle>
          <a:p>
            <a:pPr/>
            <a:r>
              <a:t>Fire fighters work for</a:t>
            </a:r>
          </a:p>
        </p:txBody>
      </p:sp>
      <p:sp>
        <p:nvSpPr>
          <p:cNvPr id="161" name="Local fire districts"/>
          <p:cNvSpPr txBox="1"/>
          <p:nvPr>
            <p:ph type="body" sz="quarter" idx="4294967295"/>
          </p:nvPr>
        </p:nvSpPr>
        <p:spPr>
          <a:xfrm>
            <a:off x="2514289" y="4058245"/>
            <a:ext cx="7942859" cy="8033148"/>
          </a:xfrm>
          <a:prstGeom prst="rect">
            <a:avLst/>
          </a:prstGeom>
        </p:spPr>
        <p:txBody>
          <a:bodyPr/>
          <a:lstStyle/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</a:t>
            </a:r>
            <a:r>
              <a:t>Local fire districts</a:t>
            </a:r>
          </a:p>
        </p:txBody>
      </p:sp>
      <p:sp>
        <p:nvSpPr>
          <p:cNvPr id="162" name="Example images for each point"/>
          <p:cNvSpPr/>
          <p:nvPr/>
        </p:nvSpPr>
        <p:spPr>
          <a:xfrm>
            <a:off x="116758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Fire fighters work for"/>
          <p:cNvSpPr txBox="1"/>
          <p:nvPr/>
        </p:nvSpPr>
        <p:spPr>
          <a:xfrm>
            <a:off x="2922607" y="2626867"/>
            <a:ext cx="7126225" cy="99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000">
                <a:solidFill>
                  <a:srgbClr val="D35735"/>
                </a:solidFill>
              </a:defRPr>
            </a:lvl1pPr>
          </a:lstStyle>
          <a:p>
            <a:pPr/>
            <a:r>
              <a:t>Fire fighters work for</a:t>
            </a:r>
          </a:p>
        </p:txBody>
      </p:sp>
      <p:sp>
        <p:nvSpPr>
          <p:cNvPr id="165" name="Cities"/>
          <p:cNvSpPr txBox="1"/>
          <p:nvPr>
            <p:ph type="body" sz="quarter" idx="4294967295"/>
          </p:nvPr>
        </p:nvSpPr>
        <p:spPr>
          <a:xfrm>
            <a:off x="2514289" y="4058245"/>
            <a:ext cx="7942859" cy="8033148"/>
          </a:xfrm>
          <a:prstGeom prst="rect">
            <a:avLst/>
          </a:prstGeom>
        </p:spPr>
        <p:txBody>
          <a:bodyPr/>
          <a:lstStyle/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</a:t>
            </a:r>
            <a:r>
              <a:t>Cities</a:t>
            </a:r>
          </a:p>
        </p:txBody>
      </p:sp>
      <p:sp>
        <p:nvSpPr>
          <p:cNvPr id="166" name="Example images for each point"/>
          <p:cNvSpPr/>
          <p:nvPr/>
        </p:nvSpPr>
        <p:spPr>
          <a:xfrm>
            <a:off x="116758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Fire fighters work for"/>
          <p:cNvSpPr txBox="1"/>
          <p:nvPr/>
        </p:nvSpPr>
        <p:spPr>
          <a:xfrm>
            <a:off x="2922607" y="2626867"/>
            <a:ext cx="7126225" cy="99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000">
                <a:solidFill>
                  <a:srgbClr val="D35735"/>
                </a:solidFill>
              </a:defRPr>
            </a:lvl1pPr>
          </a:lstStyle>
          <a:p>
            <a:pPr/>
            <a:r>
              <a:t>Fire fighters work for</a:t>
            </a:r>
          </a:p>
        </p:txBody>
      </p:sp>
      <p:sp>
        <p:nvSpPr>
          <p:cNvPr id="169" name="State agencies"/>
          <p:cNvSpPr txBox="1"/>
          <p:nvPr>
            <p:ph type="body" sz="quarter" idx="4294967295"/>
          </p:nvPr>
        </p:nvSpPr>
        <p:spPr>
          <a:xfrm>
            <a:off x="2514289" y="4058245"/>
            <a:ext cx="7942859" cy="8033148"/>
          </a:xfrm>
          <a:prstGeom prst="rect">
            <a:avLst/>
          </a:prstGeom>
        </p:spPr>
        <p:txBody>
          <a:bodyPr/>
          <a:lstStyle/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</a:t>
            </a:r>
            <a:r>
              <a:t>State agencies</a:t>
            </a:r>
          </a:p>
        </p:txBody>
      </p:sp>
      <p:sp>
        <p:nvSpPr>
          <p:cNvPr id="170" name="Example images for each point"/>
          <p:cNvSpPr/>
          <p:nvPr/>
        </p:nvSpPr>
        <p:spPr>
          <a:xfrm>
            <a:off x="116758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9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ire fighters work for"/>
          <p:cNvSpPr txBox="1"/>
          <p:nvPr/>
        </p:nvSpPr>
        <p:spPr>
          <a:xfrm>
            <a:off x="2922607" y="2626867"/>
            <a:ext cx="7126225" cy="99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000">
                <a:solidFill>
                  <a:srgbClr val="D35735"/>
                </a:solidFill>
              </a:defRPr>
            </a:lvl1pPr>
          </a:lstStyle>
          <a:p>
            <a:pPr/>
            <a:r>
              <a:t>Fire fighters work for</a:t>
            </a:r>
          </a:p>
        </p:txBody>
      </p:sp>
      <p:sp>
        <p:nvSpPr>
          <p:cNvPr id="173" name="Tribal governments"/>
          <p:cNvSpPr txBox="1"/>
          <p:nvPr>
            <p:ph type="body" sz="quarter" idx="4294967295"/>
          </p:nvPr>
        </p:nvSpPr>
        <p:spPr>
          <a:xfrm>
            <a:off x="2514289" y="4058245"/>
            <a:ext cx="7942859" cy="8033148"/>
          </a:xfrm>
          <a:prstGeom prst="rect">
            <a:avLst/>
          </a:prstGeom>
        </p:spPr>
        <p:txBody>
          <a:bodyPr/>
          <a:lstStyle/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</a:t>
            </a:r>
            <a:r>
              <a:t>Tribal governments</a:t>
            </a:r>
          </a:p>
        </p:txBody>
      </p:sp>
      <p:sp>
        <p:nvSpPr>
          <p:cNvPr id="174" name="Example images for each point"/>
          <p:cNvSpPr/>
          <p:nvPr/>
        </p:nvSpPr>
        <p:spPr>
          <a:xfrm>
            <a:off x="116758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Fire fighters work for"/>
          <p:cNvSpPr txBox="1"/>
          <p:nvPr/>
        </p:nvSpPr>
        <p:spPr>
          <a:xfrm>
            <a:off x="2922607" y="2626867"/>
            <a:ext cx="7126225" cy="99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6000">
                <a:solidFill>
                  <a:srgbClr val="D35735"/>
                </a:solidFill>
              </a:defRPr>
            </a:lvl1pPr>
          </a:lstStyle>
          <a:p>
            <a:pPr/>
            <a:r>
              <a:t>Fire fighters work for</a:t>
            </a:r>
          </a:p>
        </p:txBody>
      </p:sp>
      <p:sp>
        <p:nvSpPr>
          <p:cNvPr id="177" name="Federal agencies"/>
          <p:cNvSpPr txBox="1"/>
          <p:nvPr>
            <p:ph type="body" sz="quarter" idx="4294967295"/>
          </p:nvPr>
        </p:nvSpPr>
        <p:spPr>
          <a:xfrm>
            <a:off x="2514289" y="4058245"/>
            <a:ext cx="7942859" cy="8033148"/>
          </a:xfrm>
          <a:prstGeom prst="rect">
            <a:avLst/>
          </a:prstGeom>
        </p:spPr>
        <p:txBody>
          <a:bodyPr/>
          <a:lstStyle/>
          <a:p>
            <a:pPr marL="0" indent="228600" defTabSz="457200">
              <a:spcBef>
                <a:spcPts val="10000"/>
              </a:spcBef>
              <a:buSzTx/>
              <a:buNone/>
              <a:defRPr sz="6000">
                <a:solidFill>
                  <a:srgbClr val="F8CF54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 </a:t>
            </a:r>
            <a:r>
              <a:t>Federal agencies</a:t>
            </a:r>
          </a:p>
        </p:txBody>
      </p:sp>
      <p:sp>
        <p:nvSpPr>
          <p:cNvPr id="178" name="Example images for each point"/>
          <p:cNvSpPr/>
          <p:nvPr/>
        </p:nvSpPr>
        <p:spPr>
          <a:xfrm>
            <a:off x="11675868" y="4658836"/>
            <a:ext cx="8579569" cy="6277928"/>
          </a:xfrm>
          <a:prstGeom prst="rect">
            <a:avLst/>
          </a:prstGeom>
          <a:solidFill>
            <a:schemeClr val="accent1">
              <a:lumOff val="135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Example images for each point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7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