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8" name="Lesson 4: Wildfire &amp; Your Yard"/>
          <p:cNvSpPr txBox="1"/>
          <p:nvPr/>
        </p:nvSpPr>
        <p:spPr>
          <a:xfrm>
            <a:off x="685800" y="-327239"/>
            <a:ext cx="13174638" cy="349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4: Wildfire &amp; Your Yard</a:t>
            </a:r>
          </a:p>
        </p:txBody>
      </p:sp>
      <p:pic>
        <p:nvPicPr>
          <p:cNvPr id="119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200" y="700265"/>
            <a:ext cx="12754803" cy="53570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Lesson 4:…"/>
          <p:cNvSpPr txBox="1"/>
          <p:nvPr/>
        </p:nvSpPr>
        <p:spPr>
          <a:xfrm>
            <a:off x="1234549" y="8766843"/>
            <a:ext cx="14464467" cy="337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defRPr sz="10800">
                <a:solidFill>
                  <a:srgbClr val="87151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44D26"/>
                </a:solidFill>
              </a:rPr>
              <a:t>Lesson 4:</a:t>
            </a:r>
            <a:endParaRPr>
              <a:solidFill>
                <a:srgbClr val="E44D26"/>
              </a:solidFill>
            </a:endParaRPr>
          </a:p>
          <a:p>
            <a:pPr algn="l" defTabSz="457200">
              <a:defRPr sz="10800">
                <a:solidFill>
                  <a:srgbClr val="87151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47621"/>
                </a:solidFill>
              </a:rPr>
              <a:t>Wildfire &amp; Your Yard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3405" r="8884" b="17472"/>
          <a:stretch>
            <a:fillRect/>
          </a:stretch>
        </p:blipFill>
        <p:spPr>
          <a:xfrm>
            <a:off x="14630967" y="8159516"/>
            <a:ext cx="8738882" cy="3729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85089953_472395500105116_7158555385337479168_n.jpg" descr="85089953_472395500105116_7158555385337479168_n.jpg"/>
          <p:cNvPicPr>
            <a:picLocks noChangeAspect="1"/>
          </p:cNvPicPr>
          <p:nvPr/>
        </p:nvPicPr>
        <p:blipFill>
          <a:blip r:embed="rId2">
            <a:alphaModFix amt="78793"/>
            <a:extLst/>
          </a:blip>
          <a:srcRect l="7059" t="4980" r="2192" b="0"/>
          <a:stretch>
            <a:fillRect/>
          </a:stretch>
        </p:blipFill>
        <p:spPr>
          <a:xfrm>
            <a:off x="5148160" y="4168615"/>
            <a:ext cx="12446998" cy="8688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Identify examples of continuity in your yard"/>
          <p:cNvSpPr txBox="1"/>
          <p:nvPr/>
        </p:nvSpPr>
        <p:spPr>
          <a:xfrm>
            <a:off x="712299" y="2690367"/>
            <a:ext cx="14708125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Identify examples of continuity in your yard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wo things your yard is made of"/>
          <p:cNvSpPr txBox="1"/>
          <p:nvPr/>
        </p:nvSpPr>
        <p:spPr>
          <a:xfrm>
            <a:off x="621736" y="2113030"/>
            <a:ext cx="10939273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Two things your yard is made of</a:t>
            </a:r>
          </a:p>
        </p:txBody>
      </p:sp>
      <p:sp>
        <p:nvSpPr>
          <p:cNvPr id="179" name="Fuel"/>
          <p:cNvSpPr txBox="1"/>
          <p:nvPr>
            <p:ph type="body" sz="quarter" idx="4294967295"/>
          </p:nvPr>
        </p:nvSpPr>
        <p:spPr>
          <a:xfrm>
            <a:off x="1306036" y="4915513"/>
            <a:ext cx="5319990" cy="4338297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163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Fuel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8798421" y="1788269"/>
            <a:ext cx="8072791" cy="1129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wo things your yard is made of"/>
          <p:cNvSpPr txBox="1"/>
          <p:nvPr/>
        </p:nvSpPr>
        <p:spPr>
          <a:xfrm>
            <a:off x="621736" y="2113030"/>
            <a:ext cx="10939273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Two things your yard is made of</a:t>
            </a:r>
          </a:p>
        </p:txBody>
      </p:sp>
      <p:sp>
        <p:nvSpPr>
          <p:cNvPr id="183" name="Fuel…"/>
          <p:cNvSpPr txBox="1"/>
          <p:nvPr>
            <p:ph type="body" sz="quarter" idx="4294967295"/>
          </p:nvPr>
        </p:nvSpPr>
        <p:spPr>
          <a:xfrm>
            <a:off x="1306036" y="4915513"/>
            <a:ext cx="5319990" cy="4338297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163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Fuel</a:t>
            </a:r>
          </a:p>
          <a:p>
            <a:pPr marL="0" indent="228600" defTabSz="457200">
              <a:spcBef>
                <a:spcPts val="163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Fuel Breaks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8719179" y="2297684"/>
            <a:ext cx="8072791" cy="11293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dentify the fuel in this picture"/>
          <p:cNvSpPr txBox="1"/>
          <p:nvPr>
            <p:ph type="body" sz="quarter" idx="4294967295"/>
          </p:nvPr>
        </p:nvSpPr>
        <p:spPr>
          <a:xfrm>
            <a:off x="587213" y="2207879"/>
            <a:ext cx="11535218" cy="1834357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163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Identify the fuel in this picture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6670" y="4199501"/>
            <a:ext cx="15822663" cy="872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dentify the fuel breaks in this picture"/>
          <p:cNvSpPr txBox="1"/>
          <p:nvPr>
            <p:ph type="body" sz="quarter" idx="4294967295"/>
          </p:nvPr>
        </p:nvSpPr>
        <p:spPr>
          <a:xfrm>
            <a:off x="512018" y="2556718"/>
            <a:ext cx="14654336" cy="1354833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163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Identify the fuel breaks in this picture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4824" y="3977986"/>
            <a:ext cx="13724455" cy="8928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ource Flame Height x 4  = Fuel Break Size"/>
          <p:cNvSpPr txBox="1"/>
          <p:nvPr>
            <p:ph type="body" sz="quarter" idx="4294967295"/>
          </p:nvPr>
        </p:nvSpPr>
        <p:spPr>
          <a:xfrm>
            <a:off x="2583557" y="4241362"/>
            <a:ext cx="19817804" cy="1309144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10300"/>
              </a:spcBef>
              <a:buClrTx/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Source Flame Height x 4  = Fuel Break Size</a:t>
            </a:r>
          </a:p>
        </p:txBody>
      </p:sp>
      <p:sp>
        <p:nvSpPr>
          <p:cNvPr id="193" name="Oval"/>
          <p:cNvSpPr/>
          <p:nvPr/>
        </p:nvSpPr>
        <p:spPr>
          <a:xfrm>
            <a:off x="2366764" y="6106947"/>
            <a:ext cx="13910072" cy="6003860"/>
          </a:xfrm>
          <a:prstGeom prst="ellipse">
            <a:avLst/>
          </a:prstGeom>
          <a:solidFill>
            <a:srgbClr val="0AF80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" name="Determining the size of a fuel break when no wind is present"/>
          <p:cNvSpPr txBox="1"/>
          <p:nvPr/>
        </p:nvSpPr>
        <p:spPr>
          <a:xfrm>
            <a:off x="1115418" y="2545553"/>
            <a:ext cx="17861890" cy="87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5200">
                <a:solidFill>
                  <a:srgbClr val="D35735"/>
                </a:solidFill>
              </a:defRPr>
            </a:lvl1pPr>
          </a:lstStyle>
          <a:p>
            <a:pPr/>
            <a:r>
              <a:t>Determining the size of a fuel break when no wind is present</a:t>
            </a:r>
          </a:p>
        </p:txBody>
      </p:sp>
      <p:sp>
        <p:nvSpPr>
          <p:cNvPr id="195" name="Flame…"/>
          <p:cNvSpPr/>
          <p:nvPr/>
        </p:nvSpPr>
        <p:spPr>
          <a:xfrm>
            <a:off x="8686800" y="6680861"/>
            <a:ext cx="1270000" cy="2759473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Flame</a:t>
            </a:r>
          </a:p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GFX</a:t>
            </a:r>
          </a:p>
        </p:txBody>
      </p:sp>
      <p:sp>
        <p:nvSpPr>
          <p:cNvPr id="196" name="Double Arrow"/>
          <p:cNvSpPr/>
          <p:nvPr/>
        </p:nvSpPr>
        <p:spPr>
          <a:xfrm>
            <a:off x="10037233" y="8878689"/>
            <a:ext cx="5941484" cy="460376"/>
          </a:xfrm>
          <a:prstGeom prst="leftRightArrow">
            <a:avLst>
              <a:gd name="adj1" fmla="val 32000"/>
              <a:gd name="adj2" fmla="val 121379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Double Arrow"/>
          <p:cNvSpPr/>
          <p:nvPr/>
        </p:nvSpPr>
        <p:spPr>
          <a:xfrm rot="16200000">
            <a:off x="6665251" y="7951953"/>
            <a:ext cx="2658997" cy="308703"/>
          </a:xfrm>
          <a:prstGeom prst="leftRightArrow">
            <a:avLst>
              <a:gd name="adj1" fmla="val 32000"/>
              <a:gd name="adj2" fmla="val 181016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Flame…"/>
          <p:cNvSpPr txBox="1"/>
          <p:nvPr/>
        </p:nvSpPr>
        <p:spPr>
          <a:xfrm>
            <a:off x="6255575" y="7591130"/>
            <a:ext cx="130645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Flame</a:t>
            </a:r>
          </a:p>
          <a:p>
            <a:pPr/>
            <a:r>
              <a:t>Height</a:t>
            </a:r>
          </a:p>
        </p:txBody>
      </p:sp>
      <p:sp>
        <p:nvSpPr>
          <p:cNvPr id="199" name="Fuel Break"/>
          <p:cNvSpPr txBox="1"/>
          <p:nvPr/>
        </p:nvSpPr>
        <p:spPr>
          <a:xfrm>
            <a:off x="11980608" y="8071613"/>
            <a:ext cx="205473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Fuel Break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actors that affect rate of fire spread"/>
          <p:cNvSpPr txBox="1"/>
          <p:nvPr/>
        </p:nvSpPr>
        <p:spPr>
          <a:xfrm>
            <a:off x="733837" y="2174693"/>
            <a:ext cx="12535663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Factors that affect rate of fire spread</a:t>
            </a:r>
          </a:p>
        </p:txBody>
      </p:sp>
      <p:sp>
        <p:nvSpPr>
          <p:cNvPr id="202" name="Continuity"/>
          <p:cNvSpPr txBox="1"/>
          <p:nvPr>
            <p:ph type="body" sz="quarter" idx="4294967295"/>
          </p:nvPr>
        </p:nvSpPr>
        <p:spPr>
          <a:xfrm>
            <a:off x="2137618" y="4233118"/>
            <a:ext cx="7942859" cy="8033148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Continuity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9742626" y="2338115"/>
            <a:ext cx="7259646" cy="1015595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rrow"/>
          <p:cNvSpPr/>
          <p:nvPr/>
        </p:nvSpPr>
        <p:spPr>
          <a:xfrm rot="3382698">
            <a:off x="8806512" y="5850622"/>
            <a:ext cx="1882404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Arrow"/>
          <p:cNvSpPr/>
          <p:nvPr/>
        </p:nvSpPr>
        <p:spPr>
          <a:xfrm rot="3382698">
            <a:off x="12816386" y="6362513"/>
            <a:ext cx="1882405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Factors that affect rate of fire spread"/>
          <p:cNvSpPr txBox="1"/>
          <p:nvPr/>
        </p:nvSpPr>
        <p:spPr>
          <a:xfrm>
            <a:off x="733837" y="2174693"/>
            <a:ext cx="12535663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Factors that affect rate of fire spread</a:t>
            </a:r>
          </a:p>
        </p:txBody>
      </p:sp>
      <p:sp>
        <p:nvSpPr>
          <p:cNvPr id="208" name="Continuity…"/>
          <p:cNvSpPr txBox="1"/>
          <p:nvPr>
            <p:ph type="body" sz="quarter" idx="4294967295"/>
          </p:nvPr>
        </p:nvSpPr>
        <p:spPr>
          <a:xfrm>
            <a:off x="2137618" y="4233118"/>
            <a:ext cx="7942859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Continuity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Wind Speed &amp; Direction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9742626" y="2338115"/>
            <a:ext cx="7259646" cy="10155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Arrow"/>
          <p:cNvSpPr/>
          <p:nvPr/>
        </p:nvSpPr>
        <p:spPr>
          <a:xfrm rot="8286747">
            <a:off x="16210010" y="4571425"/>
            <a:ext cx="1882405" cy="362782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Arrow"/>
          <p:cNvSpPr/>
          <p:nvPr/>
        </p:nvSpPr>
        <p:spPr>
          <a:xfrm rot="3185801">
            <a:off x="8197690" y="4666179"/>
            <a:ext cx="1882404" cy="362782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Arrow"/>
          <p:cNvSpPr/>
          <p:nvPr/>
        </p:nvSpPr>
        <p:spPr>
          <a:xfrm rot="13660153">
            <a:off x="15728188" y="8947742"/>
            <a:ext cx="1882405" cy="362782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actors that affect rate of fire spread"/>
          <p:cNvSpPr txBox="1"/>
          <p:nvPr/>
        </p:nvSpPr>
        <p:spPr>
          <a:xfrm>
            <a:off x="733837" y="2174693"/>
            <a:ext cx="12535663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Factors that affect rate of fire spread</a:t>
            </a:r>
          </a:p>
        </p:txBody>
      </p:sp>
      <p:sp>
        <p:nvSpPr>
          <p:cNvPr id="215" name="Continuity…"/>
          <p:cNvSpPr txBox="1"/>
          <p:nvPr>
            <p:ph type="body" sz="quarter" idx="4294967295"/>
          </p:nvPr>
        </p:nvSpPr>
        <p:spPr>
          <a:xfrm>
            <a:off x="2137618" y="4233118"/>
            <a:ext cx="7942859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Continuity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Wind Speed &amp; Direction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Fuel Moisture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9742626" y="2338115"/>
            <a:ext cx="7259646" cy="10155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Arrow"/>
          <p:cNvSpPr/>
          <p:nvPr/>
        </p:nvSpPr>
        <p:spPr>
          <a:xfrm rot="10748853">
            <a:off x="16368495" y="6427959"/>
            <a:ext cx="1882404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Arrow"/>
          <p:cNvSpPr/>
          <p:nvPr/>
        </p:nvSpPr>
        <p:spPr>
          <a:xfrm rot="10748853">
            <a:off x="14288030" y="8988831"/>
            <a:ext cx="1882404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Arrow"/>
          <p:cNvSpPr/>
          <p:nvPr/>
        </p:nvSpPr>
        <p:spPr>
          <a:xfrm rot="5400000">
            <a:off x="8766183" y="6063400"/>
            <a:ext cx="1882405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actors that affect rate of fire spread"/>
          <p:cNvSpPr txBox="1"/>
          <p:nvPr/>
        </p:nvSpPr>
        <p:spPr>
          <a:xfrm>
            <a:off x="733837" y="2174693"/>
            <a:ext cx="12535663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Factors that affect rate of fire spread</a:t>
            </a:r>
          </a:p>
        </p:txBody>
      </p:sp>
      <p:sp>
        <p:nvSpPr>
          <p:cNvPr id="222" name="Continuity…"/>
          <p:cNvSpPr txBox="1"/>
          <p:nvPr>
            <p:ph type="body" sz="quarter" idx="4294967295"/>
          </p:nvPr>
        </p:nvSpPr>
        <p:spPr>
          <a:xfrm>
            <a:off x="2137618" y="4233118"/>
            <a:ext cx="7942859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Continuity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Wind Speed &amp; Direction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Fuel Moisture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Temperature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384" t="0" r="22040" b="0"/>
          <a:stretch>
            <a:fillRect/>
          </a:stretch>
        </p:blipFill>
        <p:spPr>
          <a:xfrm rot="16200000">
            <a:off x="9742626" y="2338115"/>
            <a:ext cx="7259646" cy="10155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hot-159386.png" descr="hot-15938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75348" y="3786278"/>
            <a:ext cx="3629820" cy="7259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55265" y="-114102"/>
            <a:ext cx="24494530" cy="2618086"/>
          </a:xfrm>
          <a:prstGeom prst="rect">
            <a:avLst/>
          </a:prstGeom>
          <a:solidFill>
            <a:srgbClr val="7A211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How far can a fire ember travel and start another fire?…"/>
          <p:cNvSpPr txBox="1"/>
          <p:nvPr>
            <p:ph type="body" idx="1"/>
          </p:nvPr>
        </p:nvSpPr>
        <p:spPr>
          <a:xfrm>
            <a:off x="1997918" y="3775918"/>
            <a:ext cx="20388164" cy="7738964"/>
          </a:xfrm>
          <a:prstGeom prst="rect">
            <a:avLst/>
          </a:prstGeom>
        </p:spPr>
        <p:txBody>
          <a:bodyPr/>
          <a:lstStyle/>
          <a:p>
            <a:pPr indent="228600" algn="l" defTabSz="457200">
              <a:spcBef>
                <a:spcPts val="7500"/>
              </a:spcBef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far can a fire ember travel and start another fire? </a:t>
            </a:r>
          </a:p>
          <a:p>
            <a:pPr indent="228600" algn="l" defTabSz="457200">
              <a:spcBef>
                <a:spcPts val="7500"/>
              </a:spcBef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Where and why do fires start on the farm/ranch? </a:t>
            </a:r>
          </a:p>
          <a:p>
            <a:pPr indent="228600" algn="l" defTabSz="457200">
              <a:spcBef>
                <a:spcPts val="7500"/>
              </a:spcBef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it take to keep the items of value in your yard from catching or spreading fire? </a:t>
            </a:r>
          </a:p>
          <a:p>
            <a:pPr indent="228600" algn="l" defTabSz="457200">
              <a:spcBef>
                <a:spcPts val="7500"/>
              </a:spcBef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fast do fires spread? </a:t>
            </a:r>
          </a:p>
        </p:txBody>
      </p:sp>
      <p:pic>
        <p:nvPicPr>
          <p:cNvPr id="144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Pre-lesson Questions"/>
          <p:cNvSpPr txBox="1"/>
          <p:nvPr/>
        </p:nvSpPr>
        <p:spPr>
          <a:xfrm>
            <a:off x="1346200" y="6951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Pre-lesson 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How to prevent fires in the yard"/>
          <p:cNvSpPr txBox="1"/>
          <p:nvPr/>
        </p:nvSpPr>
        <p:spPr>
          <a:xfrm>
            <a:off x="853538" y="2146278"/>
            <a:ext cx="1075563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fires in the yard</a:t>
            </a:r>
          </a:p>
        </p:txBody>
      </p:sp>
      <p:sp>
        <p:nvSpPr>
          <p:cNvPr id="227" name="Proper maintenance"/>
          <p:cNvSpPr txBox="1"/>
          <p:nvPr>
            <p:ph type="body" sz="half" idx="4294967295"/>
          </p:nvPr>
        </p:nvSpPr>
        <p:spPr>
          <a:xfrm>
            <a:off x="2070280" y="4051663"/>
            <a:ext cx="11627869" cy="7100201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Proper maintenance </a:t>
            </a:r>
          </a:p>
        </p:txBody>
      </p:sp>
      <p:pic>
        <p:nvPicPr>
          <p:cNvPr id="228" name="a-backyard-mechanic-pours-motor-oil-into-the-engine-at-the-end-of-an-oil-change-home-maintenance-is-becoming-more-popular-during-hard-economic-times_SFUdpdABo.jpg" descr="a-backyard-mechanic-pours-motor-oil-into-the-engine-at-the-end-of-an-oil-change-home-maintenance-is-becoming-more-popular-during-hard-economic-times_SFUdpdABo.jpg"/>
          <p:cNvPicPr>
            <a:picLocks noChangeAspect="1"/>
          </p:cNvPicPr>
          <p:nvPr/>
        </p:nvPicPr>
        <p:blipFill>
          <a:blip r:embed="rId2">
            <a:extLst/>
          </a:blip>
          <a:srcRect l="0" t="23545" r="27628" b="0"/>
          <a:stretch>
            <a:fillRect/>
          </a:stretch>
        </p:blipFill>
        <p:spPr>
          <a:xfrm>
            <a:off x="11988829" y="3721130"/>
            <a:ext cx="9914512" cy="6982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ia_0023.jpg" descr="dia_0023.jpg"/>
          <p:cNvPicPr>
            <a:picLocks noChangeAspect="1"/>
          </p:cNvPicPr>
          <p:nvPr/>
        </p:nvPicPr>
        <p:blipFill>
          <a:blip r:embed="rId2">
            <a:extLst/>
          </a:blip>
          <a:srcRect l="25076" t="23887" r="25076" b="20328"/>
          <a:stretch>
            <a:fillRect/>
          </a:stretch>
        </p:blipFill>
        <p:spPr>
          <a:xfrm>
            <a:off x="13300747" y="3735100"/>
            <a:ext cx="9234363" cy="695430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How to prevent fires in the yard"/>
          <p:cNvSpPr txBox="1"/>
          <p:nvPr/>
        </p:nvSpPr>
        <p:spPr>
          <a:xfrm>
            <a:off x="853538" y="2146278"/>
            <a:ext cx="1075563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fires in the yard</a:t>
            </a:r>
          </a:p>
        </p:txBody>
      </p:sp>
      <p:sp>
        <p:nvSpPr>
          <p:cNvPr id="232" name="Proper maintenance…"/>
          <p:cNvSpPr txBox="1"/>
          <p:nvPr>
            <p:ph type="body" sz="half" idx="4294967295"/>
          </p:nvPr>
        </p:nvSpPr>
        <p:spPr>
          <a:xfrm>
            <a:off x="2070280" y="4051663"/>
            <a:ext cx="11627869" cy="7100201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Proper maintenance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Clean your yard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JM-Industrial-800_1908.jpg" descr="JM-Industrial-800_1908.jpg"/>
          <p:cNvPicPr>
            <a:picLocks noChangeAspect="1"/>
          </p:cNvPicPr>
          <p:nvPr/>
        </p:nvPicPr>
        <p:blipFill>
          <a:blip r:embed="rId2">
            <a:extLst/>
          </a:blip>
          <a:srcRect l="11468" t="0" r="0" b="0"/>
          <a:stretch>
            <a:fillRect/>
          </a:stretch>
        </p:blipFill>
        <p:spPr>
          <a:xfrm>
            <a:off x="13304231" y="3735158"/>
            <a:ext cx="9225243" cy="695444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How to prevent fires in the yard"/>
          <p:cNvSpPr txBox="1"/>
          <p:nvPr/>
        </p:nvSpPr>
        <p:spPr>
          <a:xfrm>
            <a:off x="853538" y="2146278"/>
            <a:ext cx="1075563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fires in the yard</a:t>
            </a:r>
          </a:p>
        </p:txBody>
      </p:sp>
      <p:sp>
        <p:nvSpPr>
          <p:cNvPr id="236" name="Proper maintenance…"/>
          <p:cNvSpPr txBox="1"/>
          <p:nvPr>
            <p:ph type="body" sz="half" idx="4294967295"/>
          </p:nvPr>
        </p:nvSpPr>
        <p:spPr>
          <a:xfrm>
            <a:off x="2070280" y="4051663"/>
            <a:ext cx="11627869" cy="7100201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Proper maintenance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Clean yard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Make repairs in a fuel break or clear zones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How to prevent fire spread in the yard"/>
          <p:cNvSpPr txBox="1"/>
          <p:nvPr/>
        </p:nvSpPr>
        <p:spPr>
          <a:xfrm>
            <a:off x="1023754" y="2125490"/>
            <a:ext cx="12929617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 spread in the yard</a:t>
            </a:r>
          </a:p>
        </p:txBody>
      </p:sp>
      <p:sp>
        <p:nvSpPr>
          <p:cNvPr id="239" name="Maintain Fuel breaks"/>
          <p:cNvSpPr txBox="1"/>
          <p:nvPr>
            <p:ph type="body" sz="half" idx="4294967295"/>
          </p:nvPr>
        </p:nvSpPr>
        <p:spPr>
          <a:xfrm>
            <a:off x="2012930" y="4074678"/>
            <a:ext cx="11627869" cy="7100201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Maintain Fuel breaks </a:t>
            </a:r>
          </a:p>
        </p:txBody>
      </p:sp>
      <p:pic>
        <p:nvPicPr>
          <p:cNvPr id="240" name="dia_0025.jpg" descr="dia_0025.jpg"/>
          <p:cNvPicPr>
            <a:picLocks noChangeAspect="1"/>
          </p:cNvPicPr>
          <p:nvPr/>
        </p:nvPicPr>
        <p:blipFill>
          <a:blip r:embed="rId2">
            <a:extLst/>
          </a:blip>
          <a:srcRect l="11091" t="517" r="474" b="517"/>
          <a:stretch>
            <a:fillRect/>
          </a:stretch>
        </p:blipFill>
        <p:spPr>
          <a:xfrm>
            <a:off x="13720568" y="3946410"/>
            <a:ext cx="9234363" cy="6954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273.jpg" descr="IMG_1273.jpg"/>
          <p:cNvPicPr>
            <a:picLocks noChangeAspect="1"/>
          </p:cNvPicPr>
          <p:nvPr/>
        </p:nvPicPr>
        <p:blipFill>
          <a:blip r:embed="rId2">
            <a:extLst/>
          </a:blip>
          <a:srcRect l="15641" t="2688" r="226" b="2688"/>
          <a:stretch>
            <a:fillRect/>
          </a:stretch>
        </p:blipFill>
        <p:spPr>
          <a:xfrm>
            <a:off x="13724339" y="3964468"/>
            <a:ext cx="9227099" cy="691844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How to prevent fire spread in the yard"/>
          <p:cNvSpPr txBox="1"/>
          <p:nvPr/>
        </p:nvSpPr>
        <p:spPr>
          <a:xfrm>
            <a:off x="1023754" y="2125490"/>
            <a:ext cx="12929617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 spread in the yard</a:t>
            </a:r>
          </a:p>
        </p:txBody>
      </p:sp>
      <p:sp>
        <p:nvSpPr>
          <p:cNvPr id="244" name="Maintain fuel breaks…"/>
          <p:cNvSpPr txBox="1"/>
          <p:nvPr>
            <p:ph type="body" sz="half" idx="4294967295"/>
          </p:nvPr>
        </p:nvSpPr>
        <p:spPr>
          <a:xfrm>
            <a:off x="2012930" y="4074678"/>
            <a:ext cx="11627869" cy="7100201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Maintain fuel breaks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Keep a clean yard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How to prevent fire spread in the yard"/>
          <p:cNvSpPr txBox="1"/>
          <p:nvPr/>
        </p:nvSpPr>
        <p:spPr>
          <a:xfrm>
            <a:off x="1023754" y="2125490"/>
            <a:ext cx="12929617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How to prevent fire spread in the yard</a:t>
            </a:r>
          </a:p>
        </p:txBody>
      </p:sp>
      <p:sp>
        <p:nvSpPr>
          <p:cNvPr id="247" name="Maintain Fuel breaks…"/>
          <p:cNvSpPr txBox="1"/>
          <p:nvPr>
            <p:ph type="body" sz="half" idx="4294967295"/>
          </p:nvPr>
        </p:nvSpPr>
        <p:spPr>
          <a:xfrm>
            <a:off x="2012930" y="4074678"/>
            <a:ext cx="11627869" cy="7100201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Maintain Fuel breaks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Clean yard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Adequate spacing of fuel</a:t>
            </a:r>
          </a:p>
        </p:txBody>
      </p:sp>
      <p:pic>
        <p:nvPicPr>
          <p:cNvPr id="248" name="dia_0013.jpg" descr="dia_0013.jpg"/>
          <p:cNvPicPr>
            <a:picLocks noChangeAspect="1"/>
          </p:cNvPicPr>
          <p:nvPr/>
        </p:nvPicPr>
        <p:blipFill>
          <a:blip r:embed="rId2">
            <a:extLst/>
          </a:blip>
          <a:srcRect l="189" t="3022" r="13527" b="420"/>
          <a:stretch>
            <a:fillRect/>
          </a:stretch>
        </p:blipFill>
        <p:spPr>
          <a:xfrm>
            <a:off x="13720568" y="3946410"/>
            <a:ext cx="9234363" cy="6954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teps you need to take to protect your yard"/>
          <p:cNvSpPr txBox="1"/>
          <p:nvPr/>
        </p:nvSpPr>
        <p:spPr>
          <a:xfrm>
            <a:off x="1132580" y="2119964"/>
            <a:ext cx="1493520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Steps you need to take to protect your yard</a:t>
            </a:r>
          </a:p>
        </p:txBody>
      </p:sp>
      <p:sp>
        <p:nvSpPr>
          <p:cNvPr id="251" name="Calculate fuel breaks"/>
          <p:cNvSpPr txBox="1"/>
          <p:nvPr>
            <p:ph type="body" sz="quarter" idx="4294967295"/>
          </p:nvPr>
        </p:nvSpPr>
        <p:spPr>
          <a:xfrm>
            <a:off x="2018011" y="4077675"/>
            <a:ext cx="7942859" cy="8033148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Calculate fuel breaks</a:t>
            </a:r>
          </a:p>
        </p:txBody>
      </p:sp>
      <p:pic>
        <p:nvPicPr>
          <p:cNvPr id="252" name="IMG_0501 (2).JPG" descr="IMG_0501 (2).JPG"/>
          <p:cNvPicPr>
            <a:picLocks noChangeAspect="1"/>
          </p:cNvPicPr>
          <p:nvPr/>
        </p:nvPicPr>
        <p:blipFill>
          <a:blip r:embed="rId2">
            <a:extLst/>
          </a:blip>
          <a:srcRect l="1219" t="4226" r="15124" b="1272"/>
          <a:stretch>
            <a:fillRect/>
          </a:stretch>
        </p:blipFill>
        <p:spPr>
          <a:xfrm>
            <a:off x="13833771" y="3787926"/>
            <a:ext cx="9234363" cy="695430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Double Arrow"/>
          <p:cNvSpPr/>
          <p:nvPr/>
        </p:nvSpPr>
        <p:spPr>
          <a:xfrm rot="20190840">
            <a:off x="16170158" y="7622025"/>
            <a:ext cx="4902219" cy="351550"/>
          </a:xfrm>
          <a:prstGeom prst="leftRightArrow">
            <a:avLst>
              <a:gd name="adj1" fmla="val 32000"/>
              <a:gd name="adj2" fmla="val 158953"/>
            </a:avLst>
          </a:prstGeom>
          <a:solidFill>
            <a:srgbClr val="F8CF54"/>
          </a:solidFill>
          <a:ln w="12700">
            <a:miter lim="400000"/>
          </a:ln>
          <a:effectLst>
            <a:outerShdw sx="100000" sy="100000" kx="0" ky="0" algn="b" rotWithShape="0" blurRad="0" dist="25400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teps you need to take to protect your yard"/>
          <p:cNvSpPr txBox="1"/>
          <p:nvPr/>
        </p:nvSpPr>
        <p:spPr>
          <a:xfrm>
            <a:off x="1132580" y="2119964"/>
            <a:ext cx="1493520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Steps you need to take to protect your yard</a:t>
            </a:r>
          </a:p>
        </p:txBody>
      </p:sp>
      <p:sp>
        <p:nvSpPr>
          <p:cNvPr id="256" name="Calculate fuel breaks…"/>
          <p:cNvSpPr txBox="1"/>
          <p:nvPr>
            <p:ph type="body" sz="quarter" idx="4294967295"/>
          </p:nvPr>
        </p:nvSpPr>
        <p:spPr>
          <a:xfrm>
            <a:off x="2018011" y="4077675"/>
            <a:ext cx="7942859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Calculate fuel breaks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Place fuel breaks</a:t>
            </a:r>
          </a:p>
        </p:txBody>
      </p:sp>
      <p:pic>
        <p:nvPicPr>
          <p:cNvPr id="257" name="dia_0014.jpg" descr="dia_0014.jpg"/>
          <p:cNvPicPr>
            <a:picLocks noChangeAspect="1"/>
          </p:cNvPicPr>
          <p:nvPr/>
        </p:nvPicPr>
        <p:blipFill>
          <a:blip r:embed="rId2">
            <a:extLst/>
          </a:blip>
          <a:srcRect l="5844" t="32150" r="59565" b="29139"/>
          <a:stretch>
            <a:fillRect/>
          </a:stretch>
        </p:blipFill>
        <p:spPr>
          <a:xfrm>
            <a:off x="13720569" y="3946410"/>
            <a:ext cx="9234362" cy="695430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rrow"/>
          <p:cNvSpPr/>
          <p:nvPr/>
        </p:nvSpPr>
        <p:spPr>
          <a:xfrm rot="3382698">
            <a:off x="19320626" y="6176436"/>
            <a:ext cx="1882405" cy="362782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9" name="Arrow"/>
          <p:cNvSpPr/>
          <p:nvPr/>
        </p:nvSpPr>
        <p:spPr>
          <a:xfrm rot="3382698">
            <a:off x="15791158" y="5375168"/>
            <a:ext cx="1882405" cy="362783"/>
          </a:xfrm>
          <a:prstGeom prst="rightArrow">
            <a:avLst>
              <a:gd name="adj1" fmla="val 32000"/>
              <a:gd name="adj2" fmla="val 224047"/>
            </a:avLst>
          </a:prstGeom>
          <a:solidFill>
            <a:srgbClr val="F2CF69"/>
          </a:solidFill>
          <a:ln w="12700">
            <a:miter lim="400000"/>
          </a:ln>
          <a:effectLst>
            <a:outerShdw sx="100000" sy="100000" kx="0" ky="0" algn="b" rotWithShape="0" blurRad="0" dist="50977" dir="4539096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teps you need to take to protect your yard"/>
          <p:cNvSpPr txBox="1"/>
          <p:nvPr/>
        </p:nvSpPr>
        <p:spPr>
          <a:xfrm>
            <a:off x="1132580" y="2119964"/>
            <a:ext cx="14935201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Steps you need to take to protect your yard</a:t>
            </a:r>
          </a:p>
        </p:txBody>
      </p:sp>
      <p:sp>
        <p:nvSpPr>
          <p:cNvPr id="262" name="Calculate fuel breaks…"/>
          <p:cNvSpPr txBox="1"/>
          <p:nvPr>
            <p:ph type="body" sz="quarter" idx="4294967295"/>
          </p:nvPr>
        </p:nvSpPr>
        <p:spPr>
          <a:xfrm>
            <a:off x="2018011" y="4077675"/>
            <a:ext cx="7942859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Calculate fuel breaks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Place fuel breaks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Maintain fuel breaks</a:t>
            </a:r>
          </a:p>
        </p:txBody>
      </p:sp>
      <p:pic>
        <p:nvPicPr>
          <p:cNvPr id="263" name="IMG_2630.jpg" descr="IMG_2630.jpg"/>
          <p:cNvPicPr>
            <a:picLocks noChangeAspect="1"/>
          </p:cNvPicPr>
          <p:nvPr/>
        </p:nvPicPr>
        <p:blipFill>
          <a:blip r:embed="rId2">
            <a:extLst/>
          </a:blip>
          <a:srcRect l="13853" t="1916" r="1015" b="1916"/>
          <a:stretch>
            <a:fillRect/>
          </a:stretch>
        </p:blipFill>
        <p:spPr>
          <a:xfrm>
            <a:off x="13720569" y="3946410"/>
            <a:ext cx="9234362" cy="6954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ire Plan"/>
          <p:cNvSpPr txBox="1"/>
          <p:nvPr/>
        </p:nvSpPr>
        <p:spPr>
          <a:xfrm>
            <a:off x="1374596" y="2150298"/>
            <a:ext cx="3077719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Fire 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Where &amp; why do fires starts in the farm/ranch yard?"/>
          <p:cNvSpPr txBox="1"/>
          <p:nvPr/>
        </p:nvSpPr>
        <p:spPr>
          <a:xfrm>
            <a:off x="1939198" y="3894745"/>
            <a:ext cx="17573245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Where &amp; why do fires starts in the farm/ranch yard?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irst Action"/>
          <p:cNvSpPr txBox="1"/>
          <p:nvPr/>
        </p:nvSpPr>
        <p:spPr>
          <a:xfrm>
            <a:off x="923111" y="2150298"/>
            <a:ext cx="3980689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First Action</a:t>
            </a:r>
          </a:p>
        </p:txBody>
      </p:sp>
      <p:sp>
        <p:nvSpPr>
          <p:cNvPr id="268" name="One attempt at putting out fire if you are present when it starts and practical to do so…"/>
          <p:cNvSpPr txBox="1"/>
          <p:nvPr>
            <p:ph type="body" idx="4294967295"/>
          </p:nvPr>
        </p:nvSpPr>
        <p:spPr>
          <a:xfrm>
            <a:off x="1012544" y="4086748"/>
            <a:ext cx="21926381" cy="8033148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One attempt at putting out fire if you are present when it starts and practical to do so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Move to safe location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fire resources 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Move hazards/items of value if possible and be safe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Who to call"/>
          <p:cNvSpPr txBox="1"/>
          <p:nvPr/>
        </p:nvSpPr>
        <p:spPr>
          <a:xfrm>
            <a:off x="745252" y="1984054"/>
            <a:ext cx="3938779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Who to call</a:t>
            </a:r>
          </a:p>
        </p:txBody>
      </p:sp>
      <p:sp>
        <p:nvSpPr>
          <p:cNvPr id="271" name="911/Fire Department…"/>
          <p:cNvSpPr txBox="1"/>
          <p:nvPr>
            <p:ph type="body" sz="half" idx="4294967295"/>
          </p:nvPr>
        </p:nvSpPr>
        <p:spPr>
          <a:xfrm>
            <a:off x="2912318" y="4156918"/>
            <a:ext cx="13666813" cy="6619153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911/Fire Department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Neighbors in the path of fire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Family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What to communicate"/>
          <p:cNvSpPr txBox="1"/>
          <p:nvPr/>
        </p:nvSpPr>
        <p:spPr>
          <a:xfrm>
            <a:off x="820329" y="2080128"/>
            <a:ext cx="7624573" cy="190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What to communicate</a:t>
            </a:r>
          </a:p>
        </p:txBody>
      </p:sp>
      <p:sp>
        <p:nvSpPr>
          <p:cNvPr id="274" name="Location…"/>
          <p:cNvSpPr txBox="1"/>
          <p:nvPr>
            <p:ph type="body" sz="half" idx="4294967295"/>
          </p:nvPr>
        </p:nvSpPr>
        <p:spPr>
          <a:xfrm>
            <a:off x="2970793" y="4121833"/>
            <a:ext cx="9273480" cy="8295645"/>
          </a:xfrm>
          <a:prstGeom prst="rect">
            <a:avLst/>
          </a:prstGeom>
        </p:spPr>
        <p:txBody>
          <a:bodyPr anchor="t"/>
          <a:lstStyle/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Location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Size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Direction of Spread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Hazards</a:t>
            </a:r>
          </a:p>
          <a:p>
            <a: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Water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an-electrical-safety-switch-box-for-an-industrial-or-commercial-application_BYRWDUASi.jpg" descr="an-electrical-safety-switch-box-for-an-industrial-or-commercial-application_BYRWDUAS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1293" y="3121716"/>
            <a:ext cx="5445913" cy="8168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Electrical"/>
          <p:cNvSpPr txBox="1"/>
          <p:nvPr>
            <p:ph type="body" sz="quarter" idx="4294967295"/>
          </p:nvPr>
        </p:nvSpPr>
        <p:spPr>
          <a:xfrm>
            <a:off x="766018" y="2658318"/>
            <a:ext cx="4981712" cy="1432819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Electrical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6051" y="4736000"/>
            <a:ext cx="8356115" cy="5207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nduction"/>
          <p:cNvSpPr txBox="1"/>
          <p:nvPr>
            <p:ph type="body" sz="quarter" idx="4294967295"/>
          </p:nvPr>
        </p:nvSpPr>
        <p:spPr>
          <a:xfrm>
            <a:off x="562818" y="2353518"/>
            <a:ext cx="4451152" cy="1210271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Conduction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54464" y="4642078"/>
            <a:ext cx="9144001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place"/>
          <p:cNvSpPr txBox="1"/>
          <p:nvPr/>
        </p:nvSpPr>
        <p:spPr>
          <a:xfrm>
            <a:off x="11651665" y="5688958"/>
            <a:ext cx="159524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Replace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hemical"/>
          <p:cNvSpPr txBox="1"/>
          <p:nvPr>
            <p:ph type="body" sz="quarter" idx="4294967295"/>
          </p:nvPr>
        </p:nvSpPr>
        <p:spPr>
          <a:xfrm>
            <a:off x="770312" y="2171058"/>
            <a:ext cx="4371877" cy="1320851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Chemical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79350" y="4728066"/>
            <a:ext cx="7580658" cy="504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8028" y="4686665"/>
            <a:ext cx="7933115" cy="568789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place"/>
          <p:cNvSpPr txBox="1"/>
          <p:nvPr/>
        </p:nvSpPr>
        <p:spPr>
          <a:xfrm>
            <a:off x="6763170" y="6577775"/>
            <a:ext cx="1595248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Replace</a:t>
            </a:r>
          </a:p>
        </p:txBody>
      </p:sp>
      <p:sp>
        <p:nvSpPr>
          <p:cNvPr id="161" name="Replace"/>
          <p:cNvSpPr txBox="1"/>
          <p:nvPr/>
        </p:nvSpPr>
        <p:spPr>
          <a:xfrm>
            <a:off x="13345790" y="7250387"/>
            <a:ext cx="159524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Replace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mbustion"/>
          <p:cNvSpPr txBox="1"/>
          <p:nvPr>
            <p:ph type="body" sz="quarter" idx="4294967295"/>
          </p:nvPr>
        </p:nvSpPr>
        <p:spPr>
          <a:xfrm>
            <a:off x="639018" y="2455118"/>
            <a:ext cx="4981712" cy="1263056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Combustion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8743" y="5008567"/>
            <a:ext cx="8509524" cy="557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2305" y="4831015"/>
            <a:ext cx="4444450" cy="5933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rake-3837649.jpg" descr="brake-38376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0044" y="2729255"/>
            <a:ext cx="10484774" cy="696376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Friction"/>
          <p:cNvSpPr txBox="1"/>
          <p:nvPr>
            <p:ph type="body" sz="quarter" idx="4294967295"/>
          </p:nvPr>
        </p:nvSpPr>
        <p:spPr>
          <a:xfrm>
            <a:off x="639018" y="2455118"/>
            <a:ext cx="4981712" cy="1263056"/>
          </a:xfrm>
          <a:prstGeom prst="rect">
            <a:avLst/>
          </a:prstGeom>
        </p:spPr>
        <p:txBody>
          <a:bodyPr anchor="t"/>
          <a:lstStyle>
            <a:lvl1pPr marL="0" indent="228600" defTabSz="457200">
              <a:spcBef>
                <a:spcPts val="5000"/>
              </a:spcBef>
              <a:buClrTx/>
              <a:buSzTx/>
              <a:buNone/>
              <a:defRPr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Friction</a:t>
            </a:r>
          </a:p>
        </p:txBody>
      </p:sp>
      <p:pic>
        <p:nvPicPr>
          <p:cNvPr id="169" name="JM-Industrial-DSC_2380.jpg" descr="JM-Industrial-DSC_238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0666" y="5083914"/>
            <a:ext cx="9893166" cy="6583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uel continuity"/>
          <p:cNvSpPr txBox="1"/>
          <p:nvPr/>
        </p:nvSpPr>
        <p:spPr>
          <a:xfrm>
            <a:off x="1290148" y="2766567"/>
            <a:ext cx="5082541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>
                <a:solidFill>
                  <a:srgbClr val="D35735"/>
                </a:solidFill>
              </a:defRPr>
            </a:lvl1pPr>
          </a:lstStyle>
          <a:p>
            <a:pPr/>
            <a:r>
              <a:t>Fuel continuity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4959" y="5869884"/>
            <a:ext cx="10996320" cy="615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SC_0053 (2) copy.JPG" descr="DSC_0053 (2) 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1889" y="2419695"/>
            <a:ext cx="10489442" cy="6973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